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12.xml" ContentType="application/vnd.openxmlformats-officedocument.presentationml.tags+xml"/>
  <Override PartName="/ppt/notesSlides/notesSlide16.xml" ContentType="application/vnd.openxmlformats-officedocument.presentationml.notesSlide+xml"/>
  <Override PartName="/ppt/tags/tag13.xml" ContentType="application/vnd.openxmlformats-officedocument.presentationml.tags+xml"/>
  <Override PartName="/ppt/notesSlides/notesSlide17.xml" ContentType="application/vnd.openxmlformats-officedocument.presentationml.notesSlide+xml"/>
  <Override PartName="/ppt/tags/tag14.xml" ContentType="application/vnd.openxmlformats-officedocument.presentationml.tags+xml"/>
  <Override PartName="/ppt/notesSlides/notesSlide18.xml" ContentType="application/vnd.openxmlformats-officedocument.presentationml.notesSlide+xml"/>
  <Override PartName="/ppt/tags/tag15.xml" ContentType="application/vnd.openxmlformats-officedocument.presentationml.tags+xml"/>
  <Override PartName="/ppt/notesSlides/notesSlide19.xml" ContentType="application/vnd.openxmlformats-officedocument.presentationml.notesSlide+xml"/>
  <Override PartName="/ppt/tags/tag16.xml" ContentType="application/vnd.openxmlformats-officedocument.presentationml.tags+xml"/>
  <Override PartName="/ppt/notesSlides/notesSlide20.xml" ContentType="application/vnd.openxmlformats-officedocument.presentationml.notesSlide+xml"/>
  <Override PartName="/ppt/tags/tag17.xml" ContentType="application/vnd.openxmlformats-officedocument.presentationml.tags+xml"/>
  <Override PartName="/ppt/notesSlides/notesSlide21.xml" ContentType="application/vnd.openxmlformats-officedocument.presentationml.notesSlide+xml"/>
  <Override PartName="/ppt/tags/tag18.xml" ContentType="application/vnd.openxmlformats-officedocument.presentationml.tags+xml"/>
  <Override PartName="/ppt/notesSlides/notesSlide22.xml" ContentType="application/vnd.openxmlformats-officedocument.presentationml.notesSlide+xml"/>
  <Override PartName="/ppt/tags/tag19.xml" ContentType="application/vnd.openxmlformats-officedocument.presentationml.tags+xml"/>
  <Override PartName="/ppt/notesSlides/notesSlide23.xml" ContentType="application/vnd.openxmlformats-officedocument.presentationml.notesSlide+xml"/>
  <Override PartName="/ppt/tags/tag20.xml" ContentType="application/vnd.openxmlformats-officedocument.presentationml.tags+xml"/>
  <Override PartName="/ppt/notesSlides/notesSlide24.xml" ContentType="application/vnd.openxmlformats-officedocument.presentationml.notesSlide+xml"/>
  <Override PartName="/ppt/tags/tag21.xml" ContentType="application/vnd.openxmlformats-officedocument.presentationml.tags+xml"/>
  <Override PartName="/ppt/notesSlides/notesSlide25.xml" ContentType="application/vnd.openxmlformats-officedocument.presentationml.notesSlide+xml"/>
  <Override PartName="/ppt/tags/tag22.xml" ContentType="application/vnd.openxmlformats-officedocument.presentationml.tags+xml"/>
  <Override PartName="/ppt/notesSlides/notesSlide26.xml" ContentType="application/vnd.openxmlformats-officedocument.presentationml.notesSlide+xml"/>
  <Override PartName="/ppt/tags/tag23.xml" ContentType="application/vnd.openxmlformats-officedocument.presentationml.tags+xml"/>
  <Override PartName="/ppt/notesSlides/notesSlide27.xml" ContentType="application/vnd.openxmlformats-officedocument.presentationml.notesSlide+xml"/>
  <Override PartName="/ppt/tags/tag24.xml" ContentType="application/vnd.openxmlformats-officedocument.presentationml.tags+xml"/>
  <Override PartName="/ppt/notesSlides/notesSlide28.xml" ContentType="application/vnd.openxmlformats-officedocument.presentationml.notesSlide+xml"/>
  <Override PartName="/ppt/tags/tag25.xml" ContentType="application/vnd.openxmlformats-officedocument.presentationml.tags+xml"/>
  <Override PartName="/ppt/notesSlides/notesSlide29.xml" ContentType="application/vnd.openxmlformats-officedocument.presentationml.notesSlide+xml"/>
  <Override PartName="/ppt/tags/tag26.xml" ContentType="application/vnd.openxmlformats-officedocument.presentationml.tags+xml"/>
  <Override PartName="/ppt/notesSlides/notesSlide30.xml" ContentType="application/vnd.openxmlformats-officedocument.presentationml.notesSlide+xml"/>
  <Override PartName="/ppt/tags/tag27.xml" ContentType="application/vnd.openxmlformats-officedocument.presentationml.tags+xml"/>
  <Override PartName="/ppt/notesSlides/notesSlide31.xml" ContentType="application/vnd.openxmlformats-officedocument.presentationml.notesSlide+xml"/>
  <Override PartName="/ppt/tags/tag28.xml" ContentType="application/vnd.openxmlformats-officedocument.presentationml.tags+xml"/>
  <Override PartName="/ppt/notesSlides/notesSlide32.xml" ContentType="application/vnd.openxmlformats-officedocument.presentationml.notesSlide+xml"/>
  <Override PartName="/ppt/tags/tag29.xml" ContentType="application/vnd.openxmlformats-officedocument.presentationml.tags+xml"/>
  <Override PartName="/ppt/notesSlides/notesSlide33.xml" ContentType="application/vnd.openxmlformats-officedocument.presentationml.notesSlide+xml"/>
  <Override PartName="/ppt/tags/tag30.xml" ContentType="application/vnd.openxmlformats-officedocument.presentationml.tags+xml"/>
  <Override PartName="/ppt/notesSlides/notesSlide34.xml" ContentType="application/vnd.openxmlformats-officedocument.presentationml.notesSlide+xml"/>
  <Override PartName="/ppt/tags/tag31.xml" ContentType="application/vnd.openxmlformats-officedocument.presentationml.tags+xml"/>
  <Override PartName="/ppt/notesSlides/notesSlide35.xml" ContentType="application/vnd.openxmlformats-officedocument.presentationml.notesSlide+xml"/>
  <Override PartName="/ppt/tags/tag32.xml" ContentType="application/vnd.openxmlformats-officedocument.presentationml.tags+xml"/>
  <Override PartName="/ppt/notesSlides/notesSlide36.xml" ContentType="application/vnd.openxmlformats-officedocument.presentationml.notesSlide+xml"/>
  <Override PartName="/ppt/tags/tag33.xml" ContentType="application/vnd.openxmlformats-officedocument.presentationml.tags+xml"/>
  <Override PartName="/ppt/notesSlides/notesSlide37.xml" ContentType="application/vnd.openxmlformats-officedocument.presentationml.notesSlide+xml"/>
  <Override PartName="/ppt/tags/tag34.xml" ContentType="application/vnd.openxmlformats-officedocument.presentationml.tags+xml"/>
  <Override PartName="/ppt/notesSlides/notesSlide38.xml" ContentType="application/vnd.openxmlformats-officedocument.presentationml.notesSlide+xml"/>
  <Override PartName="/ppt/tags/tag35.xml" ContentType="application/vnd.openxmlformats-officedocument.presentationml.tags+xml"/>
  <Override PartName="/ppt/notesSlides/notesSlide39.xml" ContentType="application/vnd.openxmlformats-officedocument.presentationml.notesSlide+xml"/>
  <Override PartName="/ppt/tags/tag36.xml" ContentType="application/vnd.openxmlformats-officedocument.presentationml.tags+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tags/tag37.xml" ContentType="application/vnd.openxmlformats-officedocument.presentationml.tags+xml"/>
  <Override PartName="/ppt/notesSlides/notesSlide42.xml" ContentType="application/vnd.openxmlformats-officedocument.presentationml.notesSlide+xml"/>
  <Override PartName="/ppt/tags/tag38.xml" ContentType="application/vnd.openxmlformats-officedocument.presentationml.tags+xml"/>
  <Override PartName="/ppt/notesSlides/notesSlide43.xml" ContentType="application/vnd.openxmlformats-officedocument.presentationml.notesSlide+xml"/>
  <Override PartName="/ppt/tags/tag39.xml" ContentType="application/vnd.openxmlformats-officedocument.presentationml.tags+xml"/>
  <Override PartName="/ppt/notesSlides/notesSlide44.xml" ContentType="application/vnd.openxmlformats-officedocument.presentationml.notesSlide+xml"/>
  <Override PartName="/ppt/tags/tag40.xml" ContentType="application/vnd.openxmlformats-officedocument.presentationml.tags+xml"/>
  <Override PartName="/ppt/notesSlides/notesSlide45.xml" ContentType="application/vnd.openxmlformats-officedocument.presentationml.notesSlide+xml"/>
  <Override PartName="/ppt/tags/tag41.xml" ContentType="application/vnd.openxmlformats-officedocument.presentationml.tags+xml"/>
  <Override PartName="/ppt/notesSlides/notesSlide46.xml" ContentType="application/vnd.openxmlformats-officedocument.presentationml.notesSlide+xml"/>
  <Override PartName="/ppt/tags/tag42.xml" ContentType="application/vnd.openxmlformats-officedocument.presentationml.tags+xml"/>
  <Override PartName="/ppt/notesSlides/notesSlide47.xml" ContentType="application/vnd.openxmlformats-officedocument.presentationml.notesSlide+xml"/>
  <Override PartName="/ppt/tags/tag43.xml" ContentType="application/vnd.openxmlformats-officedocument.presentationml.tags+xml"/>
  <Override PartName="/ppt/notesSlides/notesSlide48.xml" ContentType="application/vnd.openxmlformats-officedocument.presentationml.notesSlide+xml"/>
  <Override PartName="/ppt/tags/tag44.xml" ContentType="application/vnd.openxmlformats-officedocument.presentationml.tags+xml"/>
  <Override PartName="/ppt/notesSlides/notesSlide49.xml" ContentType="application/vnd.openxmlformats-officedocument.presentationml.notesSlide+xml"/>
  <Override PartName="/ppt/tags/tag45.xml" ContentType="application/vnd.openxmlformats-officedocument.presentationml.tags+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tags/tag46.xml" ContentType="application/vnd.openxmlformats-officedocument.presentationml.tags+xml"/>
  <Override PartName="/ppt/notesSlides/notesSlide52.xml" ContentType="application/vnd.openxmlformats-officedocument.presentationml.notesSlide+xml"/>
  <Override PartName="/ppt/tags/tag47.xml" ContentType="application/vnd.openxmlformats-officedocument.presentationml.tags+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tags/tag48.xml" ContentType="application/vnd.openxmlformats-officedocument.presentationml.tags+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7"/>
  </p:notesMasterIdLst>
  <p:handoutMasterIdLst>
    <p:handoutMasterId r:id="rId58"/>
  </p:handoutMasterIdLst>
  <p:sldIdLst>
    <p:sldId id="289" r:id="rId2"/>
    <p:sldId id="401" r:id="rId3"/>
    <p:sldId id="504" r:id="rId4"/>
    <p:sldId id="445" r:id="rId5"/>
    <p:sldId id="313" r:id="rId6"/>
    <p:sldId id="407" r:id="rId7"/>
    <p:sldId id="319" r:id="rId8"/>
    <p:sldId id="320" r:id="rId9"/>
    <p:sldId id="321" r:id="rId10"/>
    <p:sldId id="322" r:id="rId11"/>
    <p:sldId id="323" r:id="rId12"/>
    <p:sldId id="400" r:id="rId13"/>
    <p:sldId id="428" r:id="rId14"/>
    <p:sldId id="429" r:id="rId15"/>
    <p:sldId id="404" r:id="rId16"/>
    <p:sldId id="527" r:id="rId17"/>
    <p:sldId id="522" r:id="rId18"/>
    <p:sldId id="523" r:id="rId19"/>
    <p:sldId id="524" r:id="rId20"/>
    <p:sldId id="525" r:id="rId21"/>
    <p:sldId id="505" r:id="rId22"/>
    <p:sldId id="314" r:id="rId23"/>
    <p:sldId id="315" r:id="rId24"/>
    <p:sldId id="526" r:id="rId25"/>
    <p:sldId id="316" r:id="rId26"/>
    <p:sldId id="508" r:id="rId27"/>
    <p:sldId id="509" r:id="rId28"/>
    <p:sldId id="510" r:id="rId29"/>
    <p:sldId id="511" r:id="rId30"/>
    <p:sldId id="317" r:id="rId31"/>
    <p:sldId id="425" r:id="rId32"/>
    <p:sldId id="426" r:id="rId33"/>
    <p:sldId id="512" r:id="rId34"/>
    <p:sldId id="528" r:id="rId35"/>
    <p:sldId id="513" r:id="rId36"/>
    <p:sldId id="324" r:id="rId37"/>
    <p:sldId id="325" r:id="rId38"/>
    <p:sldId id="326" r:id="rId39"/>
    <p:sldId id="328" r:id="rId40"/>
    <p:sldId id="327" r:id="rId41"/>
    <p:sldId id="519" r:id="rId42"/>
    <p:sldId id="529" r:id="rId43"/>
    <p:sldId id="514" r:id="rId44"/>
    <p:sldId id="329" r:id="rId45"/>
    <p:sldId id="330" r:id="rId46"/>
    <p:sldId id="515" r:id="rId47"/>
    <p:sldId id="331" r:id="rId48"/>
    <p:sldId id="516" r:id="rId49"/>
    <p:sldId id="517" r:id="rId50"/>
    <p:sldId id="518" r:id="rId51"/>
    <p:sldId id="520" r:id="rId52"/>
    <p:sldId id="530" r:id="rId53"/>
    <p:sldId id="345" r:id="rId54"/>
    <p:sldId id="521" r:id="rId55"/>
    <p:sldId id="379" r:id="rId56"/>
  </p:sldIdLst>
  <p:sldSz cx="12192000" cy="6858000"/>
  <p:notesSz cx="6858000" cy="9144000"/>
  <p:custDataLst>
    <p:tags r:id="rId5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bik, Gabriel" initials="KG" lastIdx="13" clrIdx="0"/>
  <p:cmAuthor id="2" name="Brannon, Brooke" initials="BB" lastIdx="2" clrIdx="1">
    <p:extLst>
      <p:ext uri="{19B8F6BF-5375-455C-9EA6-DF929625EA0E}">
        <p15:presenceInfo xmlns:p15="http://schemas.microsoft.com/office/powerpoint/2012/main" userId="S-1-5-21-1407069837-2091007605-538272213-28211697" providerId="AD"/>
      </p:ext>
    </p:extLst>
  </p:cmAuthor>
  <p:cmAuthor id="3" name="Microsoft Office User" initials="MOU" lastIdx="2" clrIdx="2">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58" autoAdjust="0"/>
    <p:restoredTop sz="59626" autoAdjust="0"/>
  </p:normalViewPr>
  <p:slideViewPr>
    <p:cSldViewPr snapToGrid="0" snapToObjects="1">
      <p:cViewPr varScale="1">
        <p:scale>
          <a:sx n="48" d="100"/>
          <a:sy n="48" d="100"/>
        </p:scale>
        <p:origin x="1805" y="43"/>
      </p:cViewPr>
      <p:guideLst/>
    </p:cSldViewPr>
  </p:slideViewPr>
  <p:outlineViewPr>
    <p:cViewPr>
      <p:scale>
        <a:sx n="33" d="100"/>
        <a:sy n="33" d="100"/>
      </p:scale>
      <p:origin x="0" y="0"/>
    </p:cViewPr>
  </p:outlineViewPr>
  <p:notesTextViewPr>
    <p:cViewPr>
      <p:scale>
        <a:sx n="3" d="2"/>
        <a:sy n="3" d="2"/>
      </p:scale>
      <p:origin x="0" y="0"/>
    </p:cViewPr>
  </p:notesTextViewPr>
  <p:notesViewPr>
    <p:cSldViewPr snapToGrid="0" snapToObjects="1">
      <p:cViewPr varScale="1">
        <p:scale>
          <a:sx n="49" d="100"/>
          <a:sy n="49" d="100"/>
        </p:scale>
        <p:origin x="2668"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gs" Target="tags/tag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0893DF8-D520-BB40-837C-91CE1787B0EB}" type="datetimeFigureOut">
              <a:rPr lang="en-US" smtClean="0"/>
              <a:t>9/2/2021</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298FB97-EEE8-A641-B9BA-ACE8418557CD}" type="slidenum">
              <a:rPr lang="en-US" smtClean="0"/>
              <a:t>‹N°›</a:t>
            </a:fld>
            <a:endParaRPr lang="en-US" dirty="0"/>
          </a:p>
        </p:txBody>
      </p:sp>
    </p:spTree>
    <p:extLst>
      <p:ext uri="{BB962C8B-B14F-4D97-AF65-F5344CB8AC3E}">
        <p14:creationId xmlns:p14="http://schemas.microsoft.com/office/powerpoint/2010/main" val="1485269695"/>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gif>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EFA781-CA11-2141-A5F7-C7B0DDD8E00E}" type="datetimeFigureOut">
              <a:rPr lang="en-US" smtClean="0"/>
              <a:t>9/2/2021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092397-0699-5249-96BB-FDA4CA85BF35}" type="slidenum">
              <a:rPr lang="en-US" smtClean="0"/>
              <a:t>‹N°›</a:t>
            </a:fld>
            <a:endParaRPr lang="en-US" dirty="0"/>
          </a:p>
        </p:txBody>
      </p:sp>
    </p:spTree>
    <p:extLst>
      <p:ext uri="{BB962C8B-B14F-4D97-AF65-F5344CB8AC3E}">
        <p14:creationId xmlns:p14="http://schemas.microsoft.com/office/powerpoint/2010/main" val="3569642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docs.aws.amazon.com/AWSEC2/latest/UserGuide/EBSVolumeTypes.html"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aws.amazon.com/ebs/"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aws.amazon.com/ec2-sla/"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aws.amazon.com/s3/"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aws.amazon.com/efs/"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3" Type="http://schemas.openxmlformats.org/officeDocument/2006/relationships/hyperlink" Target="http://docs.aws.amazon.com/AmazonS3/latest/dev/object-lifecycle-mgmt.html"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aws.amazon.com/glacier/" TargetMode="External"/><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Welcom</a:t>
            </a:r>
            <a:r>
              <a:rPr lang="en-US" sz="1100" baseline="0" dirty="0"/>
              <a:t>e to Module 2, Section 2 </a:t>
            </a:r>
            <a:r>
              <a:rPr lang="en-US" sz="1100" dirty="0"/>
              <a:t>– AWS Core Services - Storage.</a:t>
            </a:r>
          </a:p>
        </p:txBody>
      </p:sp>
    </p:spTree>
    <p:extLst>
      <p:ext uri="{BB962C8B-B14F-4D97-AF65-F5344CB8AC3E}">
        <p14:creationId xmlns:p14="http://schemas.microsoft.com/office/powerpoint/2010/main" val="24361842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546100" y="4343400"/>
            <a:ext cx="5626100" cy="4114800"/>
          </a:xfrm>
        </p:spPr>
        <p:txBody>
          <a:bodyPr/>
          <a:lstStyle/>
          <a:p>
            <a:r>
              <a:rPr lang="fr-FR" sz="1100" kern="1200" dirty="0">
                <a:solidFill>
                  <a:schemeClr val="tx1"/>
                </a:solidFill>
                <a:effectLst/>
                <a:ea typeface="+mn-ea"/>
                <a:cs typeface="+mn-cs"/>
              </a:rPr>
              <a:t>Faire correspondre la bonne technologie à votre charge de travail est une bonne pratique clé pour réduire les coûts de stockage. Les volumes Amazon EBS basés sur SSD IOPS provisionnés peuvent vous offrir les meilleures performances ; cependant, si votre application ne nécessite pas ou n'utilisera pas des performances aussi élevées, l'une des options les moins chères peut être une meilleure solution</a:t>
            </a:r>
            <a:r>
              <a:rPr lang="en-US" sz="1100" kern="1200" dirty="0">
                <a:solidFill>
                  <a:schemeClr val="tx1"/>
                </a:solidFill>
                <a:effectLst/>
                <a:ea typeface="+mn-ea"/>
                <a:cs typeface="+mn-cs"/>
              </a:rPr>
              <a:t>.</a:t>
            </a:r>
          </a:p>
          <a:p>
            <a:endParaRPr lang="en-US" sz="1100" dirty="0"/>
          </a:p>
          <a:p>
            <a:r>
              <a:rPr lang="en-US" sz="1100" dirty="0"/>
              <a:t>Select the link to learn more. </a:t>
            </a:r>
          </a:p>
          <a:p>
            <a:r>
              <a:rPr lang="en-US" sz="1100" kern="1200" baseline="0" dirty="0">
                <a:solidFill>
                  <a:schemeClr val="tx1"/>
                </a:solidFill>
                <a:effectLst/>
                <a:ea typeface="+mn-ea"/>
                <a:cs typeface="+mn-cs"/>
                <a:hlinkClick r:id="rId3"/>
              </a:rPr>
              <a:t>http://docs.aws.amazon.com/AWSEC2/latest/UserGuide/EBSVolumeTypes.html</a:t>
            </a:r>
            <a:r>
              <a:rPr lang="en-US" sz="1100" kern="1200" baseline="0" dirty="0">
                <a:solidFill>
                  <a:schemeClr val="tx1"/>
                </a:solidFill>
                <a:effectLst/>
                <a:ea typeface="+mn-ea"/>
                <a:cs typeface="+mn-cs"/>
              </a:rPr>
              <a:t>.	</a:t>
            </a:r>
          </a:p>
        </p:txBody>
      </p:sp>
    </p:spTree>
    <p:extLst>
      <p:ext uri="{BB962C8B-B14F-4D97-AF65-F5344CB8AC3E}">
        <p14:creationId xmlns:p14="http://schemas.microsoft.com/office/powerpoint/2010/main" val="14120205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546100" y="4343400"/>
            <a:ext cx="5626100" cy="4114800"/>
          </a:xfrm>
        </p:spPr>
        <p:txBody>
          <a:bodyPr/>
          <a:lstStyle/>
          <a:p>
            <a:r>
              <a:rPr lang="fr-FR" sz="1100" kern="1200" baseline="0" dirty="0">
                <a:solidFill>
                  <a:schemeClr val="tx1"/>
                </a:solidFill>
                <a:effectLst/>
                <a:ea typeface="+mn-ea"/>
                <a:cs typeface="+mn-cs"/>
              </a:rPr>
              <a:t>Un volume Amazon EBS est un périphérique de stockage durable au niveau des blocs que vous pouvez attacher à une seule instance EC2. Vous pouvez utiliser les volumes EBS comme stockage principal pour les données nécessitant des mises à jour fréquentes, telles que le lecteur système pour une instance ou le stockage pour une application de base de données. Vous pouvez également les utiliser pour les applications à débit élevé qui effectuent des analyses de disque en continu. Les volumes EBS persistent indépendamment de la durée de vie d'une instance EC2.</a:t>
            </a:r>
          </a:p>
          <a:p>
            <a:endParaRPr lang="en-US" sz="1100" dirty="0"/>
          </a:p>
          <a:p>
            <a:r>
              <a:rPr lang="en-US" sz="1100" dirty="0"/>
              <a:t>For more information on EBS volumes, select the link. </a:t>
            </a:r>
          </a:p>
          <a:p>
            <a:r>
              <a:rPr lang="en-US" sz="1100" kern="1200" baseline="0" dirty="0">
                <a:solidFill>
                  <a:schemeClr val="tx1"/>
                </a:solidFill>
                <a:effectLst/>
                <a:ea typeface="+mn-ea"/>
                <a:cs typeface="+mn-cs"/>
              </a:rPr>
              <a:t>https://docs.aws.amazon.com/AWSEC2/latest/UserGuide/EBSVolumes.html</a:t>
            </a:r>
          </a:p>
          <a:p>
            <a:endParaRPr lang="en-US" sz="1100" kern="1200" baseline="0" dirty="0">
              <a:solidFill>
                <a:schemeClr val="tx1"/>
              </a:solidFill>
              <a:effectLst/>
              <a:ea typeface="+mn-ea"/>
              <a:cs typeface="+mn-cs"/>
            </a:endParaRPr>
          </a:p>
        </p:txBody>
      </p:sp>
    </p:spTree>
    <p:extLst>
      <p:ext uri="{BB962C8B-B14F-4D97-AF65-F5344CB8AC3E}">
        <p14:creationId xmlns:p14="http://schemas.microsoft.com/office/powerpoint/2010/main" val="41800001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Pour fournir un niveau encore plus élevé de durabilité des données, Amazon EBS vous donne la possibilité de créer des instantanés ponctuels (snapshots) de vos volumes, et AWS vous permet de recréer un nouveau volume à partir d'un instantané à tout moment. </a:t>
            </a:r>
          </a:p>
          <a:p>
            <a:r>
              <a:rPr lang="fr-FR" sz="1100" kern="1200" dirty="0">
                <a:solidFill>
                  <a:schemeClr val="tx1"/>
                </a:solidFill>
                <a:effectLst/>
                <a:latin typeface="+mn-lt"/>
                <a:ea typeface="+mn-ea"/>
                <a:cs typeface="+mn-cs"/>
              </a:rPr>
              <a:t>Partagez des instantanés ou même copiez des instantanés dans différentes régions AWS pour une protection de reprise après sinistre (DR) encore meilleure. Vous pouvez, par exemple, crypter et partager vos instantanés de Virginie à Tokyo.</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Vous pouvez également avoir des volumes Amazon EBS chiffrés sans frais supplémentaires. Le chiffrement se produit du côté Amazon EC2, de sorte que les données transférées entre l'instance Amazon EC2 et le volume Amazon EBS à l'intérieur des datacenter AWS seront chiffrées en transit.</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Au fur et à mesure que votre entreprise grandit, la quantité de données stockées sur vos volumes Amazon EBS augmentera probablement également. Les volumes Amazon EBS ont la capacité d'augmenter la capacité et de passer à différents types, ce qui signifie que vous pouvez passer du HDD au SSD ou passer d'un volume de 50 </a:t>
            </a:r>
            <a:r>
              <a:rPr lang="fr-FR" sz="1100" kern="1200" dirty="0" err="1">
                <a:solidFill>
                  <a:schemeClr val="tx1"/>
                </a:solidFill>
                <a:effectLst/>
                <a:latin typeface="+mn-lt"/>
                <a:ea typeface="+mn-ea"/>
                <a:cs typeface="+mn-cs"/>
              </a:rPr>
              <a:t>gigaoctets</a:t>
            </a:r>
            <a:r>
              <a:rPr lang="fr-FR" sz="1100" kern="1200" dirty="0">
                <a:solidFill>
                  <a:schemeClr val="tx1"/>
                </a:solidFill>
                <a:effectLst/>
                <a:latin typeface="+mn-lt"/>
                <a:ea typeface="+mn-ea"/>
                <a:cs typeface="+mn-cs"/>
              </a:rPr>
              <a:t> à un volume de 16 téraoctets. </a:t>
            </a:r>
          </a:p>
          <a:p>
            <a:r>
              <a:rPr lang="fr-FR" sz="1100" kern="1200" dirty="0">
                <a:solidFill>
                  <a:schemeClr val="tx1"/>
                </a:solidFill>
                <a:effectLst/>
                <a:latin typeface="+mn-lt"/>
                <a:ea typeface="+mn-ea"/>
                <a:cs typeface="+mn-cs"/>
              </a:rPr>
              <a:t>Ces opérations de redimensionnement peuvent être faites à la volée sans nécessaire besoin d'arrêter les instances.</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2084747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lvl="0"/>
            <a:r>
              <a:rPr lang="fr-FR" sz="1100" b="0" kern="1200" dirty="0">
                <a:solidFill>
                  <a:schemeClr val="tx1"/>
                </a:solidFill>
                <a:effectLst/>
                <a:latin typeface="+mn-lt"/>
                <a:ea typeface="+mn-ea"/>
                <a:cs typeface="+mn-cs"/>
              </a:rPr>
              <a:t>Lorsque vous commencez à estimer le coût d'Amazon EBS, vous devez prendre en compte les éléments suivants :</a:t>
            </a:r>
          </a:p>
          <a:p>
            <a:pPr lvl="0"/>
            <a:endParaRPr lang="fr-FR" sz="1100" b="0" kern="1200" dirty="0">
              <a:solidFill>
                <a:schemeClr val="tx1"/>
              </a:solidFill>
              <a:effectLst/>
              <a:latin typeface="+mn-lt"/>
              <a:ea typeface="+mn-ea"/>
              <a:cs typeface="+mn-cs"/>
            </a:endParaRPr>
          </a:p>
          <a:p>
            <a:pPr lvl="0"/>
            <a:r>
              <a:rPr lang="fr-FR" sz="1100" b="1" kern="1200" dirty="0">
                <a:solidFill>
                  <a:schemeClr val="tx1"/>
                </a:solidFill>
                <a:effectLst/>
                <a:latin typeface="+mn-lt"/>
                <a:ea typeface="+mn-ea"/>
                <a:cs typeface="+mn-cs"/>
              </a:rPr>
              <a:t>1. Volumes</a:t>
            </a:r>
            <a:r>
              <a:rPr lang="fr-FR" sz="1100" b="0" kern="1200" dirty="0">
                <a:solidFill>
                  <a:schemeClr val="tx1"/>
                </a:solidFill>
                <a:effectLst/>
                <a:latin typeface="+mn-lt"/>
                <a:ea typeface="+mn-ea"/>
                <a:cs typeface="+mn-cs"/>
              </a:rPr>
              <a:t> En effet tous les types de volumes Amazon EBS sont facturés fonction du montant que vous provisionnez en Go par mois, jusqu'à ce que vous libériez le stockage.</a:t>
            </a:r>
          </a:p>
          <a:p>
            <a:pPr lvl="0"/>
            <a:endParaRPr lang="fr-FR" sz="1100" b="0" kern="1200" dirty="0">
              <a:solidFill>
                <a:schemeClr val="tx1"/>
              </a:solidFill>
              <a:effectLst/>
              <a:latin typeface="+mn-lt"/>
              <a:ea typeface="+mn-ea"/>
              <a:cs typeface="+mn-cs"/>
            </a:endParaRPr>
          </a:p>
          <a:p>
            <a:pPr lvl="0"/>
            <a:r>
              <a:rPr lang="fr-FR" sz="1100" b="1" kern="1200" dirty="0">
                <a:solidFill>
                  <a:schemeClr val="tx1"/>
                </a:solidFill>
                <a:effectLst/>
                <a:latin typeface="+mn-lt"/>
                <a:ea typeface="+mn-ea"/>
                <a:cs typeface="+mn-cs"/>
              </a:rPr>
              <a:t>2. Opérations d'entrée/sortie par seconde (IOPS) </a:t>
            </a:r>
            <a:r>
              <a:rPr lang="fr-FR" sz="1100" b="0" kern="1200" dirty="0">
                <a:solidFill>
                  <a:schemeClr val="tx1"/>
                </a:solidFill>
                <a:effectLst/>
                <a:latin typeface="+mn-lt"/>
                <a:ea typeface="+mn-ea"/>
                <a:cs typeface="+mn-cs"/>
              </a:rPr>
              <a:t>– Les entrées/sorties (E/S) sont incluses dans le prix des volumes à usage général (SSD), tandis que pour les volumes Amazon EBS Magnetic (HDD), les opérations E/S sont facturées en fonction du nombre de demandes que vous adressez à votre volume. </a:t>
            </a:r>
          </a:p>
          <a:p>
            <a:pPr lvl="0"/>
            <a:r>
              <a:rPr lang="fr-FR" sz="1100" b="0" kern="1200" dirty="0">
                <a:solidFill>
                  <a:schemeClr val="tx1"/>
                </a:solidFill>
                <a:effectLst/>
                <a:latin typeface="+mn-lt"/>
                <a:ea typeface="+mn-ea"/>
                <a:cs typeface="+mn-cs"/>
              </a:rPr>
              <a:t>Avec les volumes IOPS provisionnés (SSD), vous êtes également facturé du montant que vous provisionnez en IOPS (multiplié par le pourcentage de jours provisionnés pour le mois).</a:t>
            </a:r>
            <a:endParaRPr lang="en-US" dirty="0"/>
          </a:p>
        </p:txBody>
      </p:sp>
    </p:spTree>
    <p:extLst>
      <p:ext uri="{BB962C8B-B14F-4D97-AF65-F5344CB8AC3E}">
        <p14:creationId xmlns:p14="http://schemas.microsoft.com/office/powerpoint/2010/main" val="37416799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startAt="3"/>
              <a:tabLst/>
              <a:defRPr/>
            </a:pPr>
            <a:r>
              <a:rPr lang="fr-FR" sz="1100" b="1" kern="1200" dirty="0">
                <a:solidFill>
                  <a:schemeClr val="tx1"/>
                </a:solidFill>
                <a:effectLst/>
                <a:latin typeface="+mn-lt"/>
                <a:ea typeface="+mn-ea"/>
                <a:cs typeface="+mn-cs"/>
              </a:rPr>
              <a:t>Instantanés – Amazon EBS </a:t>
            </a:r>
            <a:r>
              <a:rPr lang="fr-FR" sz="1100" b="0" kern="1200" dirty="0">
                <a:solidFill>
                  <a:schemeClr val="tx1"/>
                </a:solidFill>
                <a:effectLst/>
                <a:latin typeface="+mn-lt"/>
                <a:ea typeface="+mn-ea"/>
                <a:cs typeface="+mn-cs"/>
              </a:rPr>
              <a:t>offre la possibilité de sauvegarder des instantanés de vos données sur Amazon S3 pour une récupération durable. Si vous optez pour les instantanés Amazon EBS, le coût supplémentaire est par Go-mois de données stockées</a:t>
            </a:r>
            <a:r>
              <a:rPr lang="en-US" sz="1100" kern="1200" dirty="0">
                <a:solidFill>
                  <a:schemeClr val="tx1"/>
                </a:solidFill>
                <a:effectLst/>
                <a:latin typeface="+mn-lt"/>
                <a:ea typeface="+mn-ea"/>
                <a:cs typeface="+mn-cs"/>
              </a:rPr>
              <a:t>. </a:t>
            </a:r>
          </a:p>
          <a:p>
            <a:endParaRPr lang="en-US" sz="1100" dirty="0"/>
          </a:p>
          <a:p>
            <a:pPr marL="228600" marR="0" lvl="0" indent="-228600" algn="l" defTabSz="914400" rtl="0" eaLnBrk="1" fontAlgn="auto" latinLnBrk="0" hangingPunct="1">
              <a:lnSpc>
                <a:spcPct val="100000"/>
              </a:lnSpc>
              <a:spcBef>
                <a:spcPts val="0"/>
              </a:spcBef>
              <a:spcAft>
                <a:spcPts val="0"/>
              </a:spcAft>
              <a:buClrTx/>
              <a:buSzTx/>
              <a:buFont typeface="+mj-lt"/>
              <a:buAutoNum type="arabicPeriod" startAt="4"/>
              <a:tabLst/>
              <a:defRPr/>
            </a:pPr>
            <a:r>
              <a:rPr lang="en-US" sz="1100" b="1" kern="1200" dirty="0">
                <a:solidFill>
                  <a:schemeClr val="tx1"/>
                </a:solidFill>
                <a:effectLst/>
                <a:latin typeface="+mn-lt"/>
                <a:ea typeface="+mn-ea"/>
                <a:cs typeface="+mn-cs"/>
              </a:rPr>
              <a:t>Data Transfer </a:t>
            </a:r>
            <a:r>
              <a:rPr lang="en-US" sz="1100" kern="1200" dirty="0">
                <a:solidFill>
                  <a:schemeClr val="tx1"/>
                </a:solidFill>
                <a:effectLst/>
                <a:latin typeface="+mn-lt"/>
                <a:ea typeface="+mn-ea"/>
                <a:cs typeface="+mn-cs"/>
              </a:rPr>
              <a:t>– </a:t>
            </a:r>
            <a:r>
              <a:rPr lang="fr-FR" sz="1100" kern="1200" dirty="0">
                <a:solidFill>
                  <a:schemeClr val="tx1"/>
                </a:solidFill>
                <a:effectLst/>
                <a:latin typeface="+mn-lt"/>
                <a:ea typeface="+mn-ea"/>
                <a:cs typeface="+mn-cs"/>
              </a:rPr>
              <a:t>Tenez compte de la quantité de données transférées hors de votre application. Le transfert de données entrantes est gratuit et les frais de transfert de données sortantes sont échelonnés</a:t>
            </a:r>
            <a:r>
              <a:rPr lang="en-US" sz="1100" kern="1200" dirty="0">
                <a:solidFill>
                  <a:schemeClr val="tx1"/>
                </a:solidFill>
                <a:effectLst/>
                <a:latin typeface="+mn-lt"/>
                <a:ea typeface="+mn-ea"/>
                <a:cs typeface="+mn-cs"/>
              </a:rPr>
              <a:t>. </a:t>
            </a:r>
          </a:p>
          <a:p>
            <a:endParaRPr lang="en-US" dirty="0"/>
          </a:p>
        </p:txBody>
      </p:sp>
    </p:spTree>
    <p:extLst>
      <p:ext uri="{BB962C8B-B14F-4D97-AF65-F5344CB8AC3E}">
        <p14:creationId xmlns:p14="http://schemas.microsoft.com/office/powerpoint/2010/main" val="560861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Amazon EBS fournit des volumes de stockage de niveau bloc à utiliser avec les instances Amazon EC2. Les volumes Amazon EBS sont un stockage hors instance qui persiste indépendamment de la durée de vie d'une instance. Ils sont analogues aux disques virtuels dans le cloud. Amazon EBS propose trois types de volumes : General </a:t>
            </a:r>
            <a:r>
              <a:rPr lang="fr-FR" sz="1100" kern="1200" dirty="0" err="1">
                <a:solidFill>
                  <a:schemeClr val="tx1"/>
                </a:solidFill>
                <a:effectLst/>
                <a:latin typeface="+mn-lt"/>
                <a:ea typeface="+mn-ea"/>
                <a:cs typeface="+mn-cs"/>
              </a:rPr>
              <a:t>Purpose</a:t>
            </a:r>
            <a:r>
              <a:rPr lang="fr-FR" sz="1100" kern="1200" dirty="0">
                <a:solidFill>
                  <a:schemeClr val="tx1"/>
                </a:solidFill>
                <a:effectLst/>
                <a:latin typeface="+mn-lt"/>
                <a:ea typeface="+mn-ea"/>
                <a:cs typeface="+mn-cs"/>
              </a:rPr>
              <a:t> (SSD), </a:t>
            </a:r>
            <a:r>
              <a:rPr lang="fr-FR" sz="1100" kern="1200" dirty="0" err="1">
                <a:solidFill>
                  <a:schemeClr val="tx1"/>
                </a:solidFill>
                <a:effectLst/>
                <a:latin typeface="+mn-lt"/>
                <a:ea typeface="+mn-ea"/>
                <a:cs typeface="+mn-cs"/>
              </a:rPr>
              <a:t>Provisioned</a:t>
            </a:r>
            <a:r>
              <a:rPr lang="fr-FR" sz="1100" kern="1200" dirty="0">
                <a:solidFill>
                  <a:schemeClr val="tx1"/>
                </a:solidFill>
                <a:effectLst/>
                <a:latin typeface="+mn-lt"/>
                <a:ea typeface="+mn-ea"/>
                <a:cs typeface="+mn-cs"/>
              </a:rPr>
              <a:t> IOPS (SSD) et Magnetic.</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Les trois types de volumes diffèrent par leurs caractéristiques de performances et leur coût, vous pouvez donc choisir les performances de stockage et le prix adaptés aux besoins de vos applications.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Les avantages supplémentaires incluent la réplication dans la même zone de disponibilité, un chiffrement simple et transparent, des volumes élastiques et une sauvegarde à l'aide d'instantanés.</a:t>
            </a:r>
          </a:p>
          <a:p>
            <a:endParaRPr lang="en-US" sz="1100" kern="1200" dirty="0">
              <a:solidFill>
                <a:schemeClr val="tx1"/>
              </a:solidFill>
              <a:effectLst/>
              <a:latin typeface="+mn-lt"/>
              <a:ea typeface="+mn-ea"/>
              <a:cs typeface="+mn-cs"/>
            </a:endParaRPr>
          </a:p>
          <a:p>
            <a:r>
              <a:rPr lang="en-US" sz="1100" dirty="0"/>
              <a:t>To learn more about Amazon EBS, select the link. </a:t>
            </a:r>
          </a:p>
          <a:p>
            <a:r>
              <a:rPr lang="en-US" sz="1100" kern="1200" dirty="0">
                <a:solidFill>
                  <a:schemeClr val="tx1"/>
                </a:solidFill>
                <a:effectLst/>
                <a:latin typeface="+mn-lt"/>
                <a:ea typeface="+mn-ea"/>
                <a:cs typeface="+mn-cs"/>
                <a:hlinkClick r:id="rId3"/>
              </a:rPr>
              <a:t>https://aws.amazon.com/ebs/</a:t>
            </a:r>
            <a:r>
              <a:rPr lang="en-US" sz="1100" kern="1200" dirty="0">
                <a:solidFill>
                  <a:schemeClr val="tx1"/>
                </a:solidFill>
                <a:effectLst/>
                <a:latin typeface="+mn-lt"/>
                <a:ea typeface="+mn-ea"/>
                <a:cs typeface="+mn-cs"/>
              </a:rPr>
              <a:t>.</a:t>
            </a:r>
          </a:p>
        </p:txBody>
      </p:sp>
    </p:spTree>
    <p:extLst>
      <p:ext uri="{BB962C8B-B14F-4D97-AF65-F5344CB8AC3E}">
        <p14:creationId xmlns:p14="http://schemas.microsoft.com/office/powerpoint/2010/main" val="11721743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Please review the demonstration: Amazon Elastic Block Store Console Demo.</a:t>
            </a:r>
          </a:p>
          <a:p>
            <a:r>
              <a:rPr lang="en-US" sz="1100" dirty="0"/>
              <a:t> </a:t>
            </a:r>
          </a:p>
          <a:p>
            <a:r>
              <a:rPr lang="en-US" sz="1100" dirty="0"/>
              <a:t>This video demonstration can be found in the learning management system.</a:t>
            </a:r>
          </a:p>
        </p:txBody>
      </p:sp>
    </p:spTree>
    <p:extLst>
      <p:ext uri="{BB962C8B-B14F-4D97-AF65-F5344CB8AC3E}">
        <p14:creationId xmlns:p14="http://schemas.microsoft.com/office/powerpoint/2010/main" val="34251306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Introducing Section 2, Lab 2: Working with Amazon EBS.</a:t>
            </a:r>
          </a:p>
        </p:txBody>
      </p:sp>
    </p:spTree>
    <p:extLst>
      <p:ext uri="{BB962C8B-B14F-4D97-AF65-F5344CB8AC3E}">
        <p14:creationId xmlns:p14="http://schemas.microsoft.com/office/powerpoint/2010/main" val="27134595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1" i="0" kern="1200" dirty="0">
                <a:solidFill>
                  <a:schemeClr val="tx1"/>
                </a:solidFill>
                <a:effectLst/>
                <a:latin typeface="+mn-lt"/>
                <a:ea typeface="+mn-ea"/>
                <a:cs typeface="+mn-cs"/>
              </a:rPr>
              <a:t>Amazon EBS </a:t>
            </a:r>
            <a:r>
              <a:rPr lang="en-US" sz="1100" b="0" i="0" kern="1200" dirty="0">
                <a:solidFill>
                  <a:schemeClr val="tx1"/>
                </a:solidFill>
                <a:effectLst/>
                <a:latin typeface="+mn-lt"/>
                <a:ea typeface="+mn-ea"/>
                <a:cs typeface="+mn-cs"/>
              </a:rPr>
              <a:t>provides persistent block storage volumes for use with </a:t>
            </a:r>
            <a:r>
              <a:rPr lang="en-US" sz="1100" b="0" i="0" u="none" strike="noStrike" kern="1200" dirty="0">
                <a:solidFill>
                  <a:schemeClr val="tx1"/>
                </a:solidFill>
                <a:effectLst/>
                <a:latin typeface="+mn-lt"/>
                <a:ea typeface="+mn-ea"/>
                <a:cs typeface="+mn-cs"/>
                <a:hlinkClick r:id="rId3"/>
              </a:rPr>
              <a:t>Amazon EC2</a:t>
            </a:r>
            <a:r>
              <a:rPr lang="en-US" sz="1100" b="0" i="0" kern="1200" dirty="0">
                <a:solidFill>
                  <a:schemeClr val="tx1"/>
                </a:solidFill>
                <a:effectLst/>
                <a:latin typeface="+mn-lt"/>
                <a:ea typeface="+mn-ea"/>
                <a:cs typeface="+mn-cs"/>
              </a:rPr>
              <a:t> instances in the AWS cloud. Each Amazon EBS volume is automatically replicated within its Availability Zone to protect you from component failure, offering high availability and durability.</a:t>
            </a:r>
          </a:p>
          <a:p>
            <a:endParaRPr lang="en-US" sz="1100" dirty="0"/>
          </a:p>
          <a:p>
            <a:r>
              <a:rPr lang="en-US" sz="1100" dirty="0"/>
              <a:t> After completing this lab, you will be able to:</a:t>
            </a:r>
          </a:p>
          <a:p>
            <a:pPr marL="171450" indent="-171450">
              <a:buFont typeface="Arial" panose="020B0604020202020204" pitchFamily="34" charset="0"/>
              <a:buChar char="•"/>
            </a:pPr>
            <a:r>
              <a:rPr lang="en-US" sz="1100" dirty="0"/>
              <a:t>Create an Amazon EBS volume</a:t>
            </a:r>
          </a:p>
          <a:p>
            <a:pPr marL="171450" indent="-171450">
              <a:buFont typeface="Arial" panose="020B0604020202020204" pitchFamily="34" charset="0"/>
              <a:buChar char="•"/>
            </a:pPr>
            <a:r>
              <a:rPr lang="en-US" sz="1100" dirty="0"/>
              <a:t>Attach the volume to an instance</a:t>
            </a:r>
          </a:p>
          <a:p>
            <a:pPr marL="171450" indent="-171450">
              <a:buFont typeface="Arial" panose="020B0604020202020204" pitchFamily="34" charset="0"/>
              <a:buChar char="•"/>
            </a:pPr>
            <a:r>
              <a:rPr lang="en-US" sz="1100" dirty="0"/>
              <a:t>Configure the instance to use the virtual disk</a:t>
            </a:r>
          </a:p>
          <a:p>
            <a:pPr marL="171450" indent="-171450">
              <a:buFont typeface="Arial" panose="020B0604020202020204" pitchFamily="34" charset="0"/>
              <a:buChar char="•"/>
            </a:pPr>
            <a:r>
              <a:rPr lang="en-US" sz="1100" dirty="0"/>
              <a:t>Create an Amazon EBS snapshot</a:t>
            </a:r>
          </a:p>
          <a:p>
            <a:pPr marL="171450" indent="-171450">
              <a:buFont typeface="Arial" panose="020B0604020202020204" pitchFamily="34" charset="0"/>
              <a:buChar char="•"/>
            </a:pPr>
            <a:r>
              <a:rPr lang="en-US" sz="1100" dirty="0"/>
              <a:t>Restore the snapshot</a:t>
            </a:r>
          </a:p>
          <a:p>
            <a:pPr marL="171450" indent="-171450">
              <a:buFont typeface="Arial" panose="020B0604020202020204" pitchFamily="34" charset="0"/>
              <a:buChar char="•"/>
            </a:pPr>
            <a:endParaRPr lang="en-US" sz="1100" dirty="0"/>
          </a:p>
          <a:p>
            <a:r>
              <a:rPr lang="en-US" sz="1100" dirty="0"/>
              <a:t>This lab will take approximately 45 minutes.</a:t>
            </a:r>
          </a:p>
        </p:txBody>
      </p:sp>
    </p:spTree>
    <p:extLst>
      <p:ext uri="{BB962C8B-B14F-4D97-AF65-F5344CB8AC3E}">
        <p14:creationId xmlns:p14="http://schemas.microsoft.com/office/powerpoint/2010/main" val="30762940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Take a moment to complete the lab: </a:t>
            </a:r>
          </a:p>
          <a:p>
            <a:pPr marL="171450" indent="-171450">
              <a:buFont typeface="Arial" panose="020B0604020202020204" pitchFamily="34" charset="0"/>
              <a:buChar char="•"/>
            </a:pPr>
            <a:r>
              <a:rPr lang="en-US" sz="1100" dirty="0"/>
              <a:t>Create a new EBS volume.</a:t>
            </a:r>
          </a:p>
          <a:p>
            <a:pPr marL="171450" indent="-171450">
              <a:buFont typeface="Arial" panose="020B0604020202020204" pitchFamily="34" charset="0"/>
              <a:buChar char="•"/>
            </a:pPr>
            <a:r>
              <a:rPr lang="en-US" sz="1100" dirty="0"/>
              <a:t>Attach the volume to an Amazon EC2 instance.</a:t>
            </a:r>
          </a:p>
          <a:p>
            <a:pPr marL="171450" indent="-171450">
              <a:buFont typeface="Arial" panose="020B0604020202020204" pitchFamily="34" charset="0"/>
              <a:buChar char="•"/>
            </a:pPr>
            <a:r>
              <a:rPr lang="en-US" sz="1100" dirty="0"/>
              <a:t>Create and configure your file system.</a:t>
            </a:r>
          </a:p>
          <a:p>
            <a:pPr marL="171450" indent="-171450">
              <a:buFont typeface="Arial" panose="020B0604020202020204" pitchFamily="34" charset="0"/>
              <a:buChar char="•"/>
            </a:pPr>
            <a:r>
              <a:rPr lang="en-US" sz="1100" dirty="0"/>
              <a:t>Create a snapshot.</a:t>
            </a:r>
          </a:p>
          <a:p>
            <a:endParaRPr lang="en-US" sz="1100" dirty="0"/>
          </a:p>
        </p:txBody>
      </p:sp>
    </p:spTree>
    <p:extLst>
      <p:ext uri="{BB962C8B-B14F-4D97-AF65-F5344CB8AC3E}">
        <p14:creationId xmlns:p14="http://schemas.microsoft.com/office/powerpoint/2010/main" val="2492991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Le stockage dans le cloud est généralement plus fiable, évolutif et sécurisé que les systèmes de stockage sur site traditionnels. Le stockage dans le cloud est un composant essentiel du cloud </a:t>
            </a:r>
            <a:r>
              <a:rPr lang="fr-FR" sz="1100" kern="1200" dirty="0" err="1">
                <a:solidFill>
                  <a:schemeClr val="tx1"/>
                </a:solidFill>
                <a:effectLst/>
                <a:latin typeface="+mn-lt"/>
                <a:ea typeface="+mn-ea"/>
                <a:cs typeface="+mn-cs"/>
              </a:rPr>
              <a:t>computing</a:t>
            </a:r>
            <a:r>
              <a:rPr lang="fr-FR" sz="1100" kern="1200" dirty="0">
                <a:solidFill>
                  <a:schemeClr val="tx1"/>
                </a:solidFill>
                <a:effectLst/>
                <a:latin typeface="+mn-lt"/>
                <a:ea typeface="+mn-ea"/>
                <a:cs typeface="+mn-cs"/>
              </a:rPr>
              <a:t>, contenant les informations utilisées par les applications. L'analyse des mégadonnées, les entrepôts de données, l'Internet des objets (IoT), les bases de données et les applications de sauvegarde et d'archivage reposent tous sur une certaine forme d'architecture de stockage de données.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Dans ce module, nous explorerons Amazon Elastic Block Store (ou Amazon EBS), Amazon Simple Storage Service (ou Amazon S3), Amazon Elastic File System (ou Amazon EFS) et Amazon Glacier.</a:t>
            </a:r>
            <a:r>
              <a:rPr lang="en-US" sz="1100" kern="1200" dirty="0">
                <a:solidFill>
                  <a:schemeClr val="tx1"/>
                </a:solidFill>
                <a:effectLst/>
                <a:latin typeface="+mn-lt"/>
                <a:ea typeface="+mn-ea"/>
                <a:cs typeface="+mn-cs"/>
              </a:rPr>
              <a:t> </a:t>
            </a:r>
          </a:p>
        </p:txBody>
      </p:sp>
    </p:spTree>
    <p:extLst>
      <p:ext uri="{BB962C8B-B14F-4D97-AF65-F5344CB8AC3E}">
        <p14:creationId xmlns:p14="http://schemas.microsoft.com/office/powerpoint/2010/main" val="33615281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1" dirty="0"/>
              <a:t>In this lab, you:</a:t>
            </a:r>
            <a:endParaRPr lang="en-US" sz="1100" dirty="0"/>
          </a:p>
          <a:p>
            <a:pPr marL="171450" lvl="0" indent="-171450">
              <a:buFont typeface="Arial" panose="020B0604020202020204" pitchFamily="34" charset="0"/>
              <a:buChar char="•"/>
            </a:pPr>
            <a:r>
              <a:rPr lang="en-US" sz="1100" dirty="0"/>
              <a:t>Created an Amazon EBS volume</a:t>
            </a:r>
          </a:p>
          <a:p>
            <a:pPr marL="171450" lvl="0" indent="-171450">
              <a:buFont typeface="Arial" panose="020B0604020202020204" pitchFamily="34" charset="0"/>
              <a:buChar char="•"/>
            </a:pPr>
            <a:r>
              <a:rPr lang="en-US" sz="1100" dirty="0"/>
              <a:t>Attached that volume to an instance</a:t>
            </a:r>
          </a:p>
          <a:p>
            <a:pPr marL="171450" lvl="0" indent="-171450">
              <a:buFont typeface="Arial" panose="020B0604020202020204" pitchFamily="34" charset="0"/>
              <a:buChar char="•"/>
            </a:pPr>
            <a:r>
              <a:rPr lang="en-US" sz="1100" dirty="0"/>
              <a:t>Configured the instance to use the virtual disk</a:t>
            </a:r>
          </a:p>
          <a:p>
            <a:pPr marL="171450" lvl="0" indent="-171450">
              <a:buFont typeface="Arial" panose="020B0604020202020204" pitchFamily="34" charset="0"/>
              <a:buChar char="•"/>
            </a:pPr>
            <a:r>
              <a:rPr lang="en-US" sz="1100" dirty="0"/>
              <a:t>Created an Amazon EBS snapshot</a:t>
            </a:r>
          </a:p>
          <a:p>
            <a:pPr marL="171450" lvl="0" indent="-171450">
              <a:buFont typeface="Arial" panose="020B0604020202020204" pitchFamily="34" charset="0"/>
              <a:buChar char="•"/>
            </a:pPr>
            <a:r>
              <a:rPr lang="en-US" sz="1100" dirty="0"/>
              <a:t>Restored the snapshot</a:t>
            </a:r>
          </a:p>
        </p:txBody>
      </p:sp>
    </p:spTree>
    <p:extLst>
      <p:ext uri="{BB962C8B-B14F-4D97-AF65-F5344CB8AC3E}">
        <p14:creationId xmlns:p14="http://schemas.microsoft.com/office/powerpoint/2010/main" val="40572259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Introducing Part 2: Amazon Simple Storage Service (Amazon</a:t>
            </a:r>
            <a:r>
              <a:rPr lang="en-US" sz="1100" baseline="0" dirty="0"/>
              <a:t> </a:t>
            </a:r>
            <a:r>
              <a:rPr lang="en-US" sz="1100" dirty="0"/>
              <a:t>S3). </a:t>
            </a:r>
          </a:p>
          <a:p>
            <a:endParaRPr lang="en-US" sz="1100" dirty="0"/>
          </a:p>
          <a:p>
            <a:r>
              <a:rPr lang="fr-FR" sz="1100" dirty="0"/>
              <a:t>Aujourd'hui, les entreprises ont besoin de pouvoir collecter, stocker et analyser leurs données de manière simple et sécurisée à grande échelle. </a:t>
            </a:r>
          </a:p>
          <a:p>
            <a:r>
              <a:rPr lang="fr-FR" sz="1100" dirty="0"/>
              <a:t>Amazon S3 est un stockage d'objets conçu pour stocker et récupérer n'importe quelle quantité de données de n'importe où - sites Web et applications mobiles, applications d'entreprise et données provenant de capteurs ou d'appareils Internet des objets</a:t>
            </a:r>
            <a:r>
              <a:rPr lang="en-US" sz="1100" dirty="0"/>
              <a:t>.</a:t>
            </a:r>
          </a:p>
        </p:txBody>
      </p:sp>
    </p:spTree>
    <p:extLst>
      <p:ext uri="{BB962C8B-B14F-4D97-AF65-F5344CB8AC3E}">
        <p14:creationId xmlns:p14="http://schemas.microsoft.com/office/powerpoint/2010/main" val="34331183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100" kern="1200" dirty="0">
                <a:solidFill>
                  <a:schemeClr val="tx1"/>
                </a:solidFill>
                <a:effectLst/>
              </a:rPr>
              <a:t>Amazon S3 est un stockage au niveau objet, ce qui signifie que si vous souhaitez modifier une partie d'un fichier, vous devez effectuer la modification, puis </a:t>
            </a:r>
            <a:r>
              <a:rPr lang="fr-FR" sz="1100" kern="1200" dirty="0" err="1">
                <a:solidFill>
                  <a:schemeClr val="tx1"/>
                </a:solidFill>
                <a:effectLst/>
              </a:rPr>
              <a:t>re-télécharger</a:t>
            </a:r>
            <a:r>
              <a:rPr lang="fr-FR" sz="1100" kern="1200" dirty="0">
                <a:solidFill>
                  <a:schemeClr val="tx1"/>
                </a:solidFill>
                <a:effectLst/>
              </a:rPr>
              <a:t> l'intégralité du fichier modifié. Amazon S3 stocke les données sous forme d'objets dans des ressources appelées compartiments.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100" kern="1200"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kern="1200" dirty="0">
                <a:solidFill>
                  <a:schemeClr val="tx1"/>
                </a:solidFill>
                <a:effectLst/>
              </a:rPr>
              <a:t>Regardons de plus près Amazon S3.</a:t>
            </a:r>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2326284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546100" y="4343400"/>
            <a:ext cx="5816600" cy="4483100"/>
          </a:xfrm>
        </p:spPr>
        <p:txBody>
          <a:bodyPr>
            <a:normAutofit fontScale="92500" lnSpcReduction="10000"/>
          </a:bodyPr>
          <a:lstStyle/>
          <a:p>
            <a:r>
              <a:rPr lang="fr-FR" sz="850" b="0" i="0" kern="1200" dirty="0">
                <a:solidFill>
                  <a:schemeClr val="tx1"/>
                </a:solidFill>
                <a:effectLst/>
                <a:latin typeface="+mn-lt"/>
                <a:ea typeface="+mn-ea"/>
                <a:cs typeface="+mn-cs"/>
              </a:rPr>
              <a:t>Amazon S3 est une solution de stockage cloud entièrement gérée conçue pour évoluer de manière transparente et offrir une durabilité supérieure à 99,9 %. Vous pouvez stocker autant d'objets que vous le souhaitez dans un compartiment et écrire, lire et supprimer des objets dans votre compartiment. </a:t>
            </a:r>
          </a:p>
          <a:p>
            <a:r>
              <a:rPr lang="fr-FR" sz="850" b="0" i="0" kern="1200" dirty="0">
                <a:solidFill>
                  <a:schemeClr val="tx1"/>
                </a:solidFill>
                <a:effectLst/>
                <a:latin typeface="+mn-lt"/>
                <a:ea typeface="+mn-ea"/>
                <a:cs typeface="+mn-cs"/>
              </a:rPr>
              <a:t>Les noms de compartiment sont universels et doivent être uniques parmi tous les noms de compartiment existants dans Amazon S3. un compartiment S3 peut stocker les objets mesurant jusqu'à 5 téraoctets. </a:t>
            </a:r>
          </a:p>
          <a:p>
            <a:r>
              <a:rPr lang="fr-FR" sz="850" b="0" i="0" kern="1200" dirty="0">
                <a:solidFill>
                  <a:schemeClr val="tx1"/>
                </a:solidFill>
                <a:effectLst/>
                <a:latin typeface="+mn-lt"/>
                <a:ea typeface="+mn-ea"/>
                <a:cs typeface="+mn-cs"/>
              </a:rPr>
              <a:t>Par défaut, les données dans Amazon S3 sont stockées de manière redondante sur plusieurs installations et plusieurs appareils dans chaque installation.</a:t>
            </a:r>
            <a:endParaRPr lang="en-US" sz="85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5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850" kern="1200" dirty="0">
                <a:solidFill>
                  <a:schemeClr val="tx1"/>
                </a:solidFill>
                <a:effectLst/>
                <a:latin typeface="+mn-lt"/>
                <a:ea typeface="+mn-ea"/>
                <a:cs typeface="+mn-cs"/>
              </a:rPr>
              <a:t>Les objets peuvent être presque n'importe quel fichier de données, comme des images, des vidéos ou des journaux de serveur. Étant donné qu'Amazon S3 prend en charge des objets pouvant atteindre plusieurs téraoctets, vous pouvez même stocker des instantanés de base de données en tant qu'objets.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850" kern="1200" dirty="0">
                <a:solidFill>
                  <a:schemeClr val="tx1"/>
                </a:solidFill>
                <a:effectLst/>
                <a:latin typeface="+mn-lt"/>
                <a:ea typeface="+mn-ea"/>
                <a:cs typeface="+mn-cs"/>
              </a:rPr>
              <a:t>Amazon S3 fournit également un accès à faible latence aux données sur Internet via HTTP ou HTTPS, afin que vous puissiez récupérer des données à tout moment et de n'importe où. Vous pouvez également accéder à Amazon S3 en privé via un point de terminaison de cloud privé virtuel. Vous bénéficiez d'un contrôle précis sur les personnes autorisées à accéder à vos données à l'aide de stratégies de gestion des identités et des accès, de stratégies de compartiment S3 et même de listes de contrôle d'accès par objet.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85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850" kern="1200" dirty="0">
                <a:solidFill>
                  <a:schemeClr val="tx1"/>
                </a:solidFill>
                <a:effectLst/>
                <a:latin typeface="+mn-lt"/>
                <a:ea typeface="+mn-ea"/>
                <a:cs typeface="+mn-cs"/>
              </a:rPr>
              <a:t>Par défaut, aucune de vos données n'est partagée publiquement. Vous pouvez également chiffrer vos données en transit et choisir d'activer le chiffrement côté serveur sur vos objets.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85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850" kern="1200" dirty="0">
                <a:solidFill>
                  <a:schemeClr val="tx1"/>
                </a:solidFill>
                <a:effectLst/>
                <a:latin typeface="+mn-lt"/>
                <a:ea typeface="+mn-ea"/>
                <a:cs typeface="+mn-cs"/>
              </a:rPr>
              <a:t>Amazon S3 est accessible via la AWS Management Console basée sur le Web, par programmation via l'API et les SDK, ou avec des solutions tierces, qui utilisent les API/SDK.</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85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850" kern="1200" dirty="0">
                <a:solidFill>
                  <a:schemeClr val="tx1"/>
                </a:solidFill>
                <a:effectLst/>
                <a:latin typeface="+mn-lt"/>
                <a:ea typeface="+mn-ea"/>
                <a:cs typeface="+mn-cs"/>
              </a:rPr>
              <a:t>Amazon S3 inclut des notifications d'événements qui vous permettent de configurer des notifications automatiques lorsque certains événements se produisent, comme un objet en cours de chargement ou de suppression d'un compartiment spécifique. Ces notifications peuvent vous être envoyées ou être utilisées pour déclencher d'autres processus, tels que des scripts AWS Lambda.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85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850" kern="1200" dirty="0">
                <a:solidFill>
                  <a:schemeClr val="tx1"/>
                </a:solidFill>
                <a:effectLst/>
                <a:latin typeface="+mn-lt"/>
                <a:ea typeface="+mn-ea"/>
                <a:cs typeface="+mn-cs"/>
              </a:rPr>
              <a:t>Avec l'analyse de classe de stockage, vous pouvez analyser les modèles d'accès au stockage et transférer les bonnes données vers la bonne classe de stockage. Cette nouvelle fonctionnalité Amazon S3 Analytics identifie automatiquement la politique de cycle de vie optimale pour migrer le stockage moins fréquemment consulté vers Amazon S3 Standard – </a:t>
            </a:r>
            <a:r>
              <a:rPr lang="fr-FR" sz="850" kern="1200" dirty="0" err="1">
                <a:solidFill>
                  <a:schemeClr val="tx1"/>
                </a:solidFill>
                <a:effectLst/>
                <a:latin typeface="+mn-lt"/>
                <a:ea typeface="+mn-ea"/>
                <a:cs typeface="+mn-cs"/>
              </a:rPr>
              <a:t>Infrequent</a:t>
            </a:r>
            <a:r>
              <a:rPr lang="fr-FR" sz="850" kern="1200" dirty="0">
                <a:solidFill>
                  <a:schemeClr val="tx1"/>
                </a:solidFill>
                <a:effectLst/>
                <a:latin typeface="+mn-lt"/>
                <a:ea typeface="+mn-ea"/>
                <a:cs typeface="+mn-cs"/>
              </a:rPr>
              <a:t> Access (S3 Standard-IA). Vous pouvez configurer une stratégie d'analyse de classe de stockage pour surveiller un compartiment entier, un préfixe ou une balise d'objet.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85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850" kern="1200" dirty="0">
                <a:solidFill>
                  <a:schemeClr val="tx1"/>
                </a:solidFill>
                <a:effectLst/>
                <a:latin typeface="+mn-lt"/>
                <a:ea typeface="+mn-ea"/>
                <a:cs typeface="+mn-cs"/>
              </a:rPr>
              <a:t>Une fois qu'un modèle d'accès peu fréquent est observé, vous pouvez facilement créer une nouvelle politique d'âge du cycle de vie en fonction des résultats. L'analyse des classes de stockage fournit également des visualisations quotidiennes de votre utilisation du stockage dans AWS Management Console. Vous pouvez les exporter vers un compartiment S3 pour les analyser à l'aide des outils de business intelligence de votre choix, tels qu'Amazon </a:t>
            </a:r>
            <a:r>
              <a:rPr lang="fr-FR" sz="850" kern="1200" dirty="0" err="1">
                <a:solidFill>
                  <a:schemeClr val="tx1"/>
                </a:solidFill>
                <a:effectLst/>
                <a:latin typeface="+mn-lt"/>
                <a:ea typeface="+mn-ea"/>
                <a:cs typeface="+mn-cs"/>
              </a:rPr>
              <a:t>QuickSight</a:t>
            </a:r>
            <a:r>
              <a:rPr lang="fr-FR" sz="850" kern="1200" dirty="0">
                <a:solidFill>
                  <a:schemeClr val="tx1"/>
                </a:solidFill>
                <a:effectLst/>
                <a:latin typeface="+mn-lt"/>
                <a:ea typeface="+mn-ea"/>
                <a:cs typeface="+mn-cs"/>
              </a:rPr>
              <a:t>.</a:t>
            </a:r>
            <a:endParaRPr lang="en-US" sz="850" kern="1200" dirty="0">
              <a:solidFill>
                <a:schemeClr val="tx1"/>
              </a:solidFill>
              <a:effectLst/>
            </a:endParaRPr>
          </a:p>
        </p:txBody>
      </p:sp>
    </p:spTree>
    <p:extLst>
      <p:ext uri="{BB962C8B-B14F-4D97-AF65-F5344CB8AC3E}">
        <p14:creationId xmlns:p14="http://schemas.microsoft.com/office/powerpoint/2010/main" val="18884228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546100" y="4343400"/>
            <a:ext cx="5816600" cy="4483100"/>
          </a:xfrm>
        </p:spPr>
        <p:txBody>
          <a:bodyPr>
            <a:normAutofit fontScale="62500" lnSpcReduction="20000"/>
          </a:bodyPr>
          <a:lstStyle/>
          <a:p>
            <a:r>
              <a:rPr lang="fr-FR" sz="1100" dirty="0"/>
              <a:t>Amazon S3 propose une gamme de classes de stockage au niveau objet conçues pour différents cas d'utilisation. Ceux-ci inclus:</a:t>
            </a:r>
          </a:p>
          <a:p>
            <a:endParaRPr lang="fr-FR" sz="1100" dirty="0"/>
          </a:p>
          <a:p>
            <a:r>
              <a:rPr lang="fr-FR" sz="1100" b="1" dirty="0"/>
              <a:t>S3 Standard </a:t>
            </a:r>
            <a:r>
              <a:rPr lang="fr-FR" sz="1100" dirty="0"/>
              <a:t>: cette classe offre une durabilité, une disponibilité et des performances élevées de stockage d'objets pour les données fréquemment consultées. En fait il offre une faible latence et un débit élevé et convient donc au stockage d’objets </a:t>
            </a:r>
            <a:r>
              <a:rPr lang="fr-FR" sz="1100" dirty="0" err="1"/>
              <a:t>frequemment</a:t>
            </a:r>
            <a:r>
              <a:rPr lang="fr-FR" sz="1100" dirty="0"/>
              <a:t> utilisés. Il peut être </a:t>
            </a:r>
            <a:r>
              <a:rPr lang="fr-FR" sz="1100" dirty="0" err="1"/>
              <a:t>utilsé</a:t>
            </a:r>
            <a:r>
              <a:rPr lang="fr-FR" sz="1100" dirty="0"/>
              <a:t> pour les applications cloud, les sites Web dynamiques, la distribution de contenu, les applications mobiles et de jeux et l'analyse de données volumineuses.</a:t>
            </a:r>
          </a:p>
          <a:p>
            <a:endParaRPr lang="fr-FR" sz="1100" dirty="0"/>
          </a:p>
          <a:p>
            <a:r>
              <a:rPr lang="fr-FR" sz="1100" b="1" dirty="0"/>
              <a:t>S3 Intelligent-</a:t>
            </a:r>
            <a:r>
              <a:rPr lang="fr-FR" sz="1100" b="1" dirty="0" err="1"/>
              <a:t>Tiering</a:t>
            </a:r>
            <a:r>
              <a:rPr lang="fr-FR" sz="1100" b="1" dirty="0"/>
              <a:t> </a:t>
            </a:r>
            <a:r>
              <a:rPr lang="fr-FR" sz="1100" dirty="0"/>
              <a:t>: la classe de stockage S3 Intelligent-</a:t>
            </a:r>
            <a:r>
              <a:rPr lang="fr-FR" sz="1100" dirty="0" err="1"/>
              <a:t>Tiering</a:t>
            </a:r>
            <a:r>
              <a:rPr lang="fr-FR" sz="1100" dirty="0"/>
              <a:t> est conçue pour optimiser les coûts en déplaçant automatiquement les données vers le niveau d'accès le plus rentable, et ce déplacement se fait bien entendu sans impact sur les performances ni surcoût opérationnel. Il fonctionne en stockant les objets dans deux niveaux d'accès : un niveau optimisé pour les accès fréquents et un autre niveau moins coûteux optimisé pour les accès peu fréquents. Pour un forfait mensuel supplémentaire, Amazon S3 surveille les modèles d'accès des objets dans S3 Intelligent-</a:t>
            </a:r>
            <a:r>
              <a:rPr lang="fr-FR" sz="1100" dirty="0" err="1"/>
              <a:t>Tiering</a:t>
            </a:r>
            <a:r>
              <a:rPr lang="fr-FR" sz="1100" dirty="0"/>
              <a:t> et déplace ceux qui n'ont pas été consultés pendant 30 jours consécutifs vers le niveau d'accès peu fréquent. cette classe de stockage idéale pour les données de longue durée avec des modèles d'accès inconnus ou imprévisibles</a:t>
            </a:r>
            <a:r>
              <a:rPr lang="en-US" sz="1100" dirty="0"/>
              <a:t>. </a:t>
            </a:r>
          </a:p>
          <a:p>
            <a:pPr marL="171450" indent="-171450">
              <a:buFont typeface="Arial" panose="020B0604020202020204" pitchFamily="34" charset="0"/>
              <a:buChar char="•"/>
            </a:pPr>
            <a:endParaRPr lang="en-US" sz="1100" b="1" i="0" kern="1200" dirty="0">
              <a:solidFill>
                <a:schemeClr val="tx1"/>
              </a:solidFill>
              <a:effectLst/>
              <a:latin typeface="+mn-lt"/>
              <a:ea typeface="+mn-ea"/>
              <a:cs typeface="+mn-cs"/>
            </a:endParaRPr>
          </a:p>
          <a:p>
            <a:pPr marL="171450" indent="-171450">
              <a:buFont typeface="Arial" panose="020B0604020202020204" pitchFamily="34" charset="0"/>
              <a:buChar char="•"/>
            </a:pPr>
            <a:r>
              <a:rPr lang="fr-FR" sz="1100" b="1" i="0" kern="1200" dirty="0">
                <a:solidFill>
                  <a:schemeClr val="tx1"/>
                </a:solidFill>
                <a:effectLst/>
                <a:latin typeface="+mn-lt"/>
                <a:ea typeface="+mn-ea"/>
                <a:cs typeface="+mn-cs"/>
              </a:rPr>
              <a:t>S3 Standard-</a:t>
            </a:r>
            <a:r>
              <a:rPr lang="fr-FR" sz="1100" b="1" i="0" kern="1200" dirty="0" err="1">
                <a:solidFill>
                  <a:schemeClr val="tx1"/>
                </a:solidFill>
                <a:effectLst/>
                <a:latin typeface="+mn-lt"/>
                <a:ea typeface="+mn-ea"/>
                <a:cs typeface="+mn-cs"/>
              </a:rPr>
              <a:t>Infrequent</a:t>
            </a:r>
            <a:r>
              <a:rPr lang="fr-FR" sz="1100" b="1" i="0" kern="1200" dirty="0">
                <a:solidFill>
                  <a:schemeClr val="tx1"/>
                </a:solidFill>
                <a:effectLst/>
                <a:latin typeface="+mn-lt"/>
                <a:ea typeface="+mn-ea"/>
                <a:cs typeface="+mn-cs"/>
              </a:rPr>
              <a:t> Access (S3 Standard-IA)</a:t>
            </a:r>
            <a:r>
              <a:rPr lang="fr-FR" sz="1100" b="0" i="0" kern="1200" dirty="0">
                <a:solidFill>
                  <a:schemeClr val="tx1"/>
                </a:solidFill>
                <a:effectLst/>
                <a:latin typeface="+mn-lt"/>
                <a:ea typeface="+mn-ea"/>
                <a:cs typeface="+mn-cs"/>
              </a:rPr>
              <a:t> : S3 Standard-IA est destiné aux données auxquelles on accède moins fréquemment, mais qui nécessitent un accès rapide en cas de besoin. S3 Standard-IA offre la durabilité élevée, le débit élevé et la faible latence de S3 Standard, avec un faible prix de stockage par Go. Cette combinaison de faible coût et de hautes performances fait de S3 Standard-IA la solution idéale pour le stockage à long terme, les sauvegardes et comme stockage de données pour les fichiers de reprise après sinistre. Stockage S3</a:t>
            </a:r>
          </a:p>
          <a:p>
            <a:pPr marL="171450" indent="-171450">
              <a:buFont typeface="Arial" panose="020B0604020202020204" pitchFamily="34" charset="0"/>
              <a:buChar char="•"/>
            </a:pPr>
            <a:endParaRPr lang="fr-FR" sz="1100" b="0" i="0" kern="1200" dirty="0">
              <a:solidFill>
                <a:schemeClr val="tx1"/>
              </a:solidFill>
              <a:effectLst/>
              <a:latin typeface="+mn-lt"/>
              <a:ea typeface="+mn-ea"/>
              <a:cs typeface="+mn-cs"/>
            </a:endParaRPr>
          </a:p>
          <a:p>
            <a:pPr marL="171450" indent="-171450">
              <a:buFont typeface="Arial" panose="020B0604020202020204" pitchFamily="34" charset="0"/>
              <a:buChar char="•"/>
            </a:pPr>
            <a:r>
              <a:rPr lang="fr-FR" sz="1100" b="1" i="0" kern="1200" dirty="0">
                <a:solidFill>
                  <a:schemeClr val="tx1"/>
                </a:solidFill>
                <a:effectLst/>
                <a:latin typeface="+mn-lt"/>
                <a:ea typeface="+mn-ea"/>
                <a:cs typeface="+mn-cs"/>
              </a:rPr>
              <a:t>S3 One Zone-</a:t>
            </a:r>
            <a:r>
              <a:rPr lang="fr-FR" sz="1100" b="1" i="0" kern="1200" dirty="0" err="1">
                <a:solidFill>
                  <a:schemeClr val="tx1"/>
                </a:solidFill>
                <a:effectLst/>
                <a:latin typeface="+mn-lt"/>
                <a:ea typeface="+mn-ea"/>
                <a:cs typeface="+mn-cs"/>
              </a:rPr>
              <a:t>Infrequent</a:t>
            </a:r>
            <a:r>
              <a:rPr lang="fr-FR" sz="1100" b="1" i="0" kern="1200" dirty="0">
                <a:solidFill>
                  <a:schemeClr val="tx1"/>
                </a:solidFill>
                <a:effectLst/>
                <a:latin typeface="+mn-lt"/>
                <a:ea typeface="+mn-ea"/>
                <a:cs typeface="+mn-cs"/>
              </a:rPr>
              <a:t> Access (S3 One Zone-IA) </a:t>
            </a:r>
            <a:r>
              <a:rPr lang="fr-FR" sz="1100" b="0" i="0" kern="1200" dirty="0">
                <a:solidFill>
                  <a:schemeClr val="tx1"/>
                </a:solidFill>
                <a:effectLst/>
                <a:latin typeface="+mn-lt"/>
                <a:ea typeface="+mn-ea"/>
                <a:cs typeface="+mn-cs"/>
              </a:rPr>
              <a:t>: S3 One Zone-IA est destiné aux données auxquelles on accède moins fréquemment, mais qui nécessitent un accès rapide en cas de besoin. Contrairement aux autres classes de stockage S3 qui stockent les données dans un minimum de trois zones de disponibilité (AZ), S3 One Zone-IA stocke les données dans une seule AZ et coûte 20 % de moins que S3 Standard-IA. S3 One Zone-IA est idéal pour les clients qui souhaitent une option moins coûteuse pour les données rarement consultées, mais qui n'ont pas besoin de la disponibilité et de la résilience de S3 Standard ou S3 Standard-IA. Vous pouvez également l'utiliser comme stockage économique pour les données répliquées à partir d'une autre région AWS.</a:t>
            </a:r>
          </a:p>
          <a:p>
            <a:pPr marL="171450" indent="-171450">
              <a:buFont typeface="Arial" panose="020B0604020202020204" pitchFamily="34" charset="0"/>
              <a:buChar char="•"/>
            </a:pPr>
            <a:endParaRPr lang="fr-FR" sz="1100" b="0" i="0" kern="1200" dirty="0">
              <a:solidFill>
                <a:schemeClr val="tx1"/>
              </a:solidFill>
              <a:effectLst/>
              <a:latin typeface="+mn-lt"/>
              <a:ea typeface="+mn-ea"/>
              <a:cs typeface="+mn-cs"/>
            </a:endParaRPr>
          </a:p>
          <a:p>
            <a:pPr marL="171450" indent="-171450">
              <a:buFont typeface="Arial" panose="020B0604020202020204" pitchFamily="34" charset="0"/>
              <a:buChar char="•"/>
            </a:pPr>
            <a:r>
              <a:rPr lang="fr-FR" sz="1100" b="1" i="0" kern="1200" dirty="0">
                <a:solidFill>
                  <a:schemeClr val="tx1"/>
                </a:solidFill>
                <a:effectLst/>
                <a:latin typeface="+mn-lt"/>
                <a:ea typeface="+mn-ea"/>
                <a:cs typeface="+mn-cs"/>
              </a:rPr>
              <a:t>Amazon S3 Glacier (S3 Glacier) </a:t>
            </a:r>
            <a:r>
              <a:rPr lang="fr-FR" sz="1100" b="0" i="0" kern="1200" dirty="0">
                <a:solidFill>
                  <a:schemeClr val="tx1"/>
                </a:solidFill>
                <a:effectLst/>
                <a:latin typeface="+mn-lt"/>
                <a:ea typeface="+mn-ea"/>
                <a:cs typeface="+mn-cs"/>
              </a:rPr>
              <a:t>: S3 Glacier est une classe de stockage sécurisée, durable et économique pour l'archivage des données. Vous pouvez stocker de manière fiable n'importe quelle quantité de données à des coûts compétitifs ou moins chers que les solutions sur site. Pour maintenir des coûts bas tout en étant adaptés à des besoins variés, S3 Glacier propose trois options de récupération allant de quelques minutes à quelques heures. Vous pouvez télécharger des objets directement sur S3 Glacier ou utiliser des stratégies de cycle de vie S3 pour transférer des données entre l'une des classes de stockage S3 pour les données actives (S3 Standard, S3 Intelligent-</a:t>
            </a:r>
            <a:r>
              <a:rPr lang="fr-FR" sz="1100" b="0" i="0" kern="1200" dirty="0" err="1">
                <a:solidFill>
                  <a:schemeClr val="tx1"/>
                </a:solidFill>
                <a:effectLst/>
                <a:latin typeface="+mn-lt"/>
                <a:ea typeface="+mn-ea"/>
                <a:cs typeface="+mn-cs"/>
              </a:rPr>
              <a:t>Tiering</a:t>
            </a:r>
            <a:r>
              <a:rPr lang="fr-FR" sz="1100" b="0" i="0" kern="1200" dirty="0">
                <a:solidFill>
                  <a:schemeClr val="tx1"/>
                </a:solidFill>
                <a:effectLst/>
                <a:latin typeface="+mn-lt"/>
                <a:ea typeface="+mn-ea"/>
                <a:cs typeface="+mn-cs"/>
              </a:rPr>
              <a:t>, S3 Standard-IA et S3 One Zone-IA) et S3 Glacier</a:t>
            </a:r>
            <a:r>
              <a:rPr lang="en-US" sz="1100" b="0" dirty="0"/>
              <a:t>.</a:t>
            </a:r>
          </a:p>
          <a:p>
            <a:pPr marL="171450" indent="-171450">
              <a:buFont typeface="Arial" panose="020B0604020202020204" pitchFamily="34" charset="0"/>
              <a:buChar char="•"/>
            </a:pPr>
            <a:endParaRPr lang="en-US" sz="1100" dirty="0"/>
          </a:p>
          <a:p>
            <a:pPr marL="171450" indent="-171450">
              <a:buFont typeface="Arial" panose="020B0604020202020204" pitchFamily="34" charset="0"/>
              <a:buChar char="•"/>
            </a:pPr>
            <a:r>
              <a:rPr lang="fr-FR" sz="1100" b="1" kern="1200" dirty="0">
                <a:solidFill>
                  <a:schemeClr val="tx1"/>
                </a:solidFill>
                <a:effectLst/>
              </a:rPr>
              <a:t>Amazon S3 Glacier </a:t>
            </a:r>
            <a:r>
              <a:rPr lang="fr-FR" sz="1100" b="1" kern="1200" dirty="0" err="1">
                <a:solidFill>
                  <a:schemeClr val="tx1"/>
                </a:solidFill>
                <a:effectLst/>
              </a:rPr>
              <a:t>Deep</a:t>
            </a:r>
            <a:r>
              <a:rPr lang="fr-FR" sz="1100" b="1" kern="1200" dirty="0">
                <a:solidFill>
                  <a:schemeClr val="tx1"/>
                </a:solidFill>
                <a:effectLst/>
              </a:rPr>
              <a:t> Archive (S3 Glacier </a:t>
            </a:r>
            <a:r>
              <a:rPr lang="fr-FR" sz="1100" b="1" kern="1200" dirty="0" err="1">
                <a:solidFill>
                  <a:schemeClr val="tx1"/>
                </a:solidFill>
                <a:effectLst/>
              </a:rPr>
              <a:t>Deep</a:t>
            </a:r>
            <a:r>
              <a:rPr lang="fr-FR" sz="1100" b="1" kern="1200" dirty="0">
                <a:solidFill>
                  <a:schemeClr val="tx1"/>
                </a:solidFill>
                <a:effectLst/>
              </a:rPr>
              <a:t> Archive) </a:t>
            </a:r>
            <a:r>
              <a:rPr lang="fr-FR" sz="1100" b="0" kern="1200" dirty="0">
                <a:solidFill>
                  <a:schemeClr val="tx1"/>
                </a:solidFill>
                <a:effectLst/>
              </a:rPr>
              <a:t>: S3 Glacier </a:t>
            </a:r>
            <a:r>
              <a:rPr lang="fr-FR" sz="1100" b="0" kern="1200" dirty="0" err="1">
                <a:solidFill>
                  <a:schemeClr val="tx1"/>
                </a:solidFill>
                <a:effectLst/>
              </a:rPr>
              <a:t>Deep</a:t>
            </a:r>
            <a:r>
              <a:rPr lang="fr-FR" sz="1100" b="0" kern="1200" dirty="0">
                <a:solidFill>
                  <a:schemeClr val="tx1"/>
                </a:solidFill>
                <a:effectLst/>
              </a:rPr>
              <a:t> Archive est la classe de stockage la moins chère d'Amazon S3 et prend en charge la conservation à long terme et la préservation numérique des données accessibles une ou deux fois par an. Il est conçu pour les clients, en particulier ceux des secteurs hautement réglementés, tels que les services financiers, les soins de santé et les secteurs publics, qui conservent des ensembles de données pendant 7 à 10 ans ou plus pour répondre aux exigences de conformité réglementaire. Tous les objets stockés dans S3 Glacier </a:t>
            </a:r>
            <a:r>
              <a:rPr lang="fr-FR" sz="1100" b="0" kern="1200" dirty="0" err="1">
                <a:solidFill>
                  <a:schemeClr val="tx1"/>
                </a:solidFill>
                <a:effectLst/>
              </a:rPr>
              <a:t>Deep</a:t>
            </a:r>
            <a:r>
              <a:rPr lang="fr-FR" sz="1100" b="0" kern="1200" dirty="0">
                <a:solidFill>
                  <a:schemeClr val="tx1"/>
                </a:solidFill>
                <a:effectLst/>
              </a:rPr>
              <a:t> Archive sont répliqués et stockés dans au moins trois zones de disponibilité géographiquement dispersées, protégés par 99,999999999% de durabilité et peuvent être restaurés dans les 12 heures.</a:t>
            </a:r>
            <a:endParaRPr lang="en-US" sz="1100" b="0" kern="1200" dirty="0">
              <a:solidFill>
                <a:schemeClr val="tx1"/>
              </a:solidFill>
              <a:effectLst/>
            </a:endParaRPr>
          </a:p>
        </p:txBody>
      </p:sp>
    </p:spTree>
    <p:extLst>
      <p:ext uri="{BB962C8B-B14F-4D97-AF65-F5344CB8AC3E}">
        <p14:creationId xmlns:p14="http://schemas.microsoft.com/office/powerpoint/2010/main" val="819080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685800" y="4400550"/>
            <a:ext cx="5486400" cy="3600450"/>
          </a:xfrm>
        </p:spPr>
        <p:txBody>
          <a:bodyPr/>
          <a:lstStyle/>
          <a:p>
            <a:r>
              <a:rPr lang="fr-FR" sz="1100" dirty="0"/>
              <a:t>Pour tirer le meilleur parti d'Amazon S3, vous devez comprendre quelques concepts simples. Premièrement, Amazon S3 stocke les données dans des compartiments. Les compartiments sont essentiellement le préfixe d'un ensemble de fichiers et, en tant que tels, doivent être nommés de manière unique sur l'ensemble d'Amazon S3. Les </a:t>
            </a:r>
            <a:r>
              <a:rPr lang="fr-FR" sz="1100" dirty="0" err="1"/>
              <a:t>buckets</a:t>
            </a:r>
            <a:r>
              <a:rPr lang="fr-FR" sz="1100" dirty="0"/>
              <a:t> sont des conteneurs logiques pour les objets. Vous pouvez avoir un ou plusieurs compartiments dans votre compte. Pour chaque compartiment, vous pouvez contrôler l'accès, en d'autres termes, qui peut créer, supprimer et répertorier les objets dans le compartiment. Vous pouvez également afficher les journaux d'accès pour le compartiment et ses objets, et choisir la région géographique où Amazon S3 stockera le compartiment et son contenu.</a:t>
            </a:r>
          </a:p>
          <a:p>
            <a:endParaRPr lang="fr-FR" sz="1100" dirty="0"/>
          </a:p>
          <a:p>
            <a:r>
              <a:rPr lang="fr-FR" sz="1100" dirty="0"/>
              <a:t>Pour télécharger vos données (telles que des photos, des vidéos ou des documents), créez un compartiment dans l'une des régions AWS, puis chargez un nombre quelconque d'objets dans le compartiment.</a:t>
            </a:r>
          </a:p>
          <a:p>
            <a:endParaRPr lang="fr-FR" sz="1100" dirty="0"/>
          </a:p>
          <a:p>
            <a:r>
              <a:rPr lang="fr-FR" sz="1100" dirty="0"/>
              <a:t>Dans l'exemple, Amazon S3 a été utilisé pour créer un compartiment dans la région de Tokyo, identifié formellement dans AWS par son code de région : « ap-northeast-1 ».</a:t>
            </a:r>
          </a:p>
          <a:p>
            <a:endParaRPr lang="fr-FR" sz="1100" dirty="0"/>
          </a:p>
          <a:p>
            <a:r>
              <a:rPr lang="fr-FR" sz="1100" dirty="0"/>
              <a:t>L'URL d'un compartiment est structurée comme indiqué ici, avec le code de région en premier, suivi d'amazonaws.com, suivi du nom du compartiment.</a:t>
            </a:r>
          </a:p>
          <a:p>
            <a:endParaRPr lang="fr-FR" sz="1100" dirty="0"/>
          </a:p>
          <a:p>
            <a:r>
              <a:rPr lang="fr-FR" sz="1100" dirty="0"/>
              <a:t>Amazon S3 fait référence aux fichiers en tant qu'objets. Une fois que vous avez un seau, vous pouvez y stocker n'importe quel nombre d'objets. Un objet est composé de données et de toutes les métadonnées qui décrivent ce fichier. Pour stocker un objet dans Amazon S3, vous chargez le fichier que vous souhaitez stocker dans un compartiment.</a:t>
            </a:r>
          </a:p>
          <a:p>
            <a:endParaRPr lang="fr-FR" sz="1100" dirty="0"/>
          </a:p>
          <a:p>
            <a:r>
              <a:rPr lang="fr-FR" sz="1100" dirty="0"/>
              <a:t>Lorsque vous téléchargez un fichier, vous pouvez définir une autorisation sur les données ainsi que sur toutes les métadonnées.</a:t>
            </a:r>
          </a:p>
          <a:p>
            <a:endParaRPr lang="fr-FR" sz="1100" dirty="0"/>
          </a:p>
          <a:p>
            <a:r>
              <a:rPr lang="fr-FR" sz="1100" dirty="0"/>
              <a:t>Dans cet exemple, nous stockons l'objet "Aperçu2.mp4" à l'intérieur de notre </a:t>
            </a:r>
            <a:r>
              <a:rPr lang="fr-FR" sz="1100" dirty="0" err="1"/>
              <a:t>bucket</a:t>
            </a:r>
            <a:r>
              <a:rPr lang="fr-FR" sz="1100" dirty="0"/>
              <a:t>. L'URL du fichier inclut le nom de l'objet à la fin</a:t>
            </a:r>
            <a:r>
              <a:rPr lang="en-US" sz="1100" dirty="0"/>
              <a:t>.</a:t>
            </a:r>
          </a:p>
        </p:txBody>
      </p:sp>
      <p:sp>
        <p:nvSpPr>
          <p:cNvPr id="4" name="Slide Image Placeholder 3"/>
          <p:cNvSpPr>
            <a:spLocks noGrp="1" noRot="1" noChangeAspect="1"/>
          </p:cNvSpPr>
          <p:nvPr>
            <p:ph type="sldImg"/>
          </p:nvPr>
        </p:nvSpPr>
        <p:spPr/>
      </p:sp>
    </p:spTree>
    <p:extLst>
      <p:ext uri="{BB962C8B-B14F-4D97-AF65-F5344CB8AC3E}">
        <p14:creationId xmlns:p14="http://schemas.microsoft.com/office/powerpoint/2010/main" val="41673195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Lorsque vous créez un compartiment dans Amazon S3, il est associé à une région AWS particulière. Chaque fois que vous stockez des données dans le compartiment, elles sont stockées de manière redondante sur plusieurs installations AWS au sein de votre région sélectionnée.</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Amazon S3 est conçu pour stocker durablement vos données, même en cas de perte de données simultanée dans deux installations AWS.</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42293283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Amazon S3 gérera automatiquement le stockage derrière votre compartiment même si vos données augmentent. Cela vous permet de démarrer immédiatement et de faire croître votre stockage de données avec les besoins de votre application.</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Amazon S3 évoluera également pour gérer un volume élevé de demandes. Vous n'avez pas à provisionner le stockage ou le débit, et vous ne serez facturé que pour ce que vous utilisez</a:t>
            </a:r>
            <a:r>
              <a:rPr lang="en-US" sz="1100" kern="1200" dirty="0">
                <a:solidFill>
                  <a:schemeClr val="tx1"/>
                </a:solidFill>
                <a:effectLst/>
                <a:latin typeface="+mn-lt"/>
                <a:ea typeface="+mn-ea"/>
                <a:cs typeface="+mn-cs"/>
              </a:rPr>
              <a:t>. </a:t>
            </a:r>
          </a:p>
        </p:txBody>
      </p:sp>
    </p:spTree>
    <p:extLst>
      <p:ext uri="{BB962C8B-B14F-4D97-AF65-F5344CB8AC3E}">
        <p14:creationId xmlns:p14="http://schemas.microsoft.com/office/powerpoint/2010/main" val="41921404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Vous pouvez accéder à Amazon S3 via la console, AWS CLI ou AWS SDK. De plus, vous pouvez également accéder aux données de votre compartiment directement via les autres points de terminaison.</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Ceux-ci prennent en charge l'accès HTTP ou HTTPS. Pour prendre en charge ce type d'accès basé sur URL, les noms de compartiment S3 doivent être globalement uniques et conformes DNS.</a:t>
            </a:r>
          </a:p>
          <a:p>
            <a:endParaRPr lang="fr-FR" sz="1100" kern="1200">
              <a:solidFill>
                <a:schemeClr val="tx1"/>
              </a:solidFill>
              <a:effectLst/>
              <a:latin typeface="+mn-lt"/>
              <a:ea typeface="+mn-ea"/>
              <a:cs typeface="+mn-cs"/>
            </a:endParaRPr>
          </a:p>
          <a:p>
            <a:r>
              <a:rPr lang="fr-FR" sz="1100" kern="1200">
                <a:solidFill>
                  <a:schemeClr val="tx1"/>
                </a:solidFill>
                <a:effectLst/>
                <a:latin typeface="+mn-lt"/>
                <a:ea typeface="+mn-ea"/>
                <a:cs typeface="+mn-cs"/>
              </a:rPr>
              <a:t>De plus, les clés d'objet doivent utiliser des caractères sûrs pour les URL.</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8514669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Cette flexibilité de stocker une quantité pratiquement illimitée de données et d'accéder à ces données depuis n'importe où rend Amazon S3 adapté à un large éventail de scénarios. Examinons quelques cas d'utilisation pour Amazon S3 :</a:t>
            </a:r>
          </a:p>
          <a:p>
            <a:r>
              <a:rPr lang="fr-FR" sz="1100" kern="1200" dirty="0">
                <a:solidFill>
                  <a:schemeClr val="tx1"/>
                </a:solidFill>
                <a:effectLst/>
                <a:latin typeface="+mn-lt"/>
                <a:ea typeface="+mn-ea"/>
                <a:cs typeface="+mn-cs"/>
              </a:rPr>
              <a:t> </a:t>
            </a:r>
          </a:p>
          <a:p>
            <a:r>
              <a:rPr lang="fr-FR" sz="1100" kern="1200" dirty="0">
                <a:solidFill>
                  <a:schemeClr val="tx1"/>
                </a:solidFill>
                <a:effectLst/>
                <a:latin typeface="+mn-lt"/>
                <a:ea typeface="+mn-ea"/>
                <a:cs typeface="+mn-cs"/>
              </a:rPr>
              <a:t>En tant qu'emplacement pour toutes les données d'application, les compartiments Amazon S3 fournissent cet emplacement partagé pour stocker les objets auxquels toutes les instances de votre application peuvent accéder, y compris les applications sur Amazon EC2 ou même les serveurs traditionnels. Cela peut être utile pour les fichiers multimédias générés par l'utilisateur, les journaux de serveur ou d'autres fichiers que votre application doit stocker dans un emplacement commun. De plus, étant donné que le contenu peut être récupéré directement sur le Web, vous pouvez décharger la diffusion de ce contenu à partir de votre application et permettre aux clients de récupérer directement les données eux-mêmes à partir d'Amazon S3.</a:t>
            </a:r>
          </a:p>
          <a:p>
            <a:r>
              <a:rPr lang="fr-FR" sz="1100" kern="1200" dirty="0">
                <a:solidFill>
                  <a:schemeClr val="tx1"/>
                </a:solidFill>
                <a:effectLst/>
                <a:latin typeface="+mn-lt"/>
                <a:ea typeface="+mn-ea"/>
                <a:cs typeface="+mn-cs"/>
              </a:rPr>
              <a:t>Pour l'hébergement Web statique, les compartiments Amazon S3 peuvent servir le contenu statique de votre site Web, y compris HTML, CSS, JavaScript et d'autres fichiers.</a:t>
            </a:r>
          </a:p>
          <a:p>
            <a:r>
              <a:rPr lang="fr-FR" sz="1100" kern="1200" dirty="0">
                <a:solidFill>
                  <a:schemeClr val="tx1"/>
                </a:solidFill>
                <a:effectLst/>
                <a:latin typeface="+mn-lt"/>
                <a:ea typeface="+mn-ea"/>
                <a:cs typeface="+mn-cs"/>
              </a:rPr>
              <a:t>La grande durabilité d'Amazon S3 en fait un bon candidat pour stocker des sauvegardes de vos données. Pour encore plus de disponibilité et de capacité de reprise après sinistre, Amazon S3 peut même être configuré pour prendre en charge la réplication entre régions, de sorte que les données placées dans un compartiment Amazon S3 dans une région peuvent être automatiquement répliquées dans une autre région Amazon S3.</a:t>
            </a:r>
          </a:p>
          <a:p>
            <a:r>
              <a:rPr lang="fr-FR" sz="1100" kern="1200" dirty="0">
                <a:solidFill>
                  <a:schemeClr val="tx1"/>
                </a:solidFill>
                <a:effectLst/>
                <a:latin typeface="+mn-lt"/>
                <a:ea typeface="+mn-ea"/>
                <a:cs typeface="+mn-cs"/>
              </a:rPr>
              <a:t>Le stockage évolutif et les performances d'Amazon S3 en font un excellent candidat pour le stockage intermédiaire ou à long terme des données que vous envisagez d'analyser à l'aide de divers outils de Big Data. Étant donné la simplicité du stockage et de l'accès aux données avec Amazon S3, vous vous retrouverez à l'utiliser fréquemment avec les services AWS et pour d'autres parties de votre application.</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6854482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100" kern="1200" dirty="0">
                <a:solidFill>
                  <a:schemeClr val="tx1"/>
                </a:solidFill>
                <a:effectLst/>
                <a:latin typeface="+mn-lt"/>
                <a:ea typeface="+mn-ea"/>
                <a:cs typeface="+mn-cs"/>
              </a:rPr>
              <a:t>L'objectif de ce module est de découvrir les concepts clés liés au stockage. Vous comprendrez les différents types de ressources de stockage disponibles et passerez en revue les différentes options de tarification afin de comprendre l'impact des différents choix sur le coût de votre solution.</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5983262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Avec Amazon S3, les coûts spécifiques peuvent varier en fonction de la région et des demandes spécifiques effectuées. Vous ne payez que ce que vous utilisez, y compris les </a:t>
            </a:r>
            <a:r>
              <a:rPr lang="fr-FR" sz="1100" dirty="0" err="1"/>
              <a:t>gigaoctets</a:t>
            </a:r>
            <a:r>
              <a:rPr lang="fr-FR" sz="1100" dirty="0"/>
              <a:t> par mois, les transferts depuis d'autres régions, les requêtes PUT, COPY, POST, LIST et GET. </a:t>
            </a:r>
          </a:p>
          <a:p>
            <a:r>
              <a:rPr lang="fr-FR" sz="1100" dirty="0"/>
              <a:t>En règle générale, vous ne payez que les transferts qui traversent la frontière de votre région, ce qui signifie que vous ne payez pas les transferts vers Amazon S3 et les transferts sortants d'Amazon S3 vers les emplacements périphériques d'Amazon </a:t>
            </a:r>
            <a:r>
              <a:rPr lang="fr-FR" sz="1100" dirty="0" err="1"/>
              <a:t>CloudFront</a:t>
            </a:r>
            <a:r>
              <a:rPr lang="fr-FR" sz="1100" dirty="0"/>
              <a:t> dans cette même région.</a:t>
            </a:r>
            <a:endParaRPr lang="en-US" sz="1100" dirty="0"/>
          </a:p>
        </p:txBody>
      </p:sp>
    </p:spTree>
    <p:extLst>
      <p:ext uri="{BB962C8B-B14F-4D97-AF65-F5344CB8AC3E}">
        <p14:creationId xmlns:p14="http://schemas.microsoft.com/office/powerpoint/2010/main" val="31179334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100" b="0" kern="1200" dirty="0">
                <a:solidFill>
                  <a:schemeClr val="tx1"/>
                </a:solidFill>
                <a:effectLst/>
                <a:latin typeface="+mn-lt"/>
                <a:ea typeface="+mn-ea"/>
                <a:cs typeface="+mn-cs"/>
              </a:rPr>
              <a:t>Lorsque vous commencez à estimer les coûts d'Amazon S3, vous devez prendre en compte les éléments suivants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1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b="0" kern="1200" dirty="0">
                <a:solidFill>
                  <a:schemeClr val="tx1"/>
                </a:solidFill>
                <a:effectLst/>
                <a:latin typeface="+mn-lt"/>
                <a:ea typeface="+mn-ea"/>
                <a:cs typeface="+mn-cs"/>
              </a:rPr>
              <a:t>Classe de stockage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1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b="0" kern="1200" dirty="0">
                <a:solidFill>
                  <a:schemeClr val="tx1"/>
                </a:solidFill>
                <a:effectLst/>
                <a:latin typeface="+mn-lt"/>
                <a:ea typeface="+mn-ea"/>
                <a:cs typeface="+mn-cs"/>
              </a:rPr>
              <a:t>Le stockage standard est conçu pour offrir une durabilité de 99,9999999999% et une disponibilité de 99,99%.</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1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b="1" kern="1200" dirty="0">
                <a:solidFill>
                  <a:schemeClr val="tx1"/>
                </a:solidFill>
                <a:effectLst/>
                <a:latin typeface="+mn-lt"/>
                <a:ea typeface="+mn-ea"/>
                <a:cs typeface="+mn-cs"/>
              </a:rPr>
              <a:t>Standard – </a:t>
            </a:r>
            <a:r>
              <a:rPr lang="fr-FR" sz="1100" b="1" kern="1200" dirty="0" err="1">
                <a:solidFill>
                  <a:schemeClr val="tx1"/>
                </a:solidFill>
                <a:effectLst/>
                <a:latin typeface="+mn-lt"/>
                <a:ea typeface="+mn-ea"/>
                <a:cs typeface="+mn-cs"/>
              </a:rPr>
              <a:t>Infrequent</a:t>
            </a:r>
            <a:r>
              <a:rPr lang="fr-FR" sz="1100" b="1" kern="1200" dirty="0">
                <a:solidFill>
                  <a:schemeClr val="tx1"/>
                </a:solidFill>
                <a:effectLst/>
                <a:latin typeface="+mn-lt"/>
                <a:ea typeface="+mn-ea"/>
                <a:cs typeface="+mn-cs"/>
              </a:rPr>
              <a:t> Access (SIA) </a:t>
            </a:r>
            <a:r>
              <a:rPr lang="fr-FR" sz="1100" b="0" kern="1200" dirty="0">
                <a:solidFill>
                  <a:schemeClr val="tx1"/>
                </a:solidFill>
                <a:effectLst/>
                <a:latin typeface="+mn-lt"/>
                <a:ea typeface="+mn-ea"/>
                <a:cs typeface="+mn-cs"/>
              </a:rPr>
              <a:t>est une option de stockage au sein d'Amazon S3 que vous pouvez utiliser pour réduire vos coûts en stockant les données les moins fréquemment consultées à des niveaux de redondance légèrement inférieurs à ceux du stockage standard d'Amazon S3. Standard – L'accès peu fréquent est conçu pour offrir la même durabilité de 99,9999999999% qu'Amazon S3 avec une disponibilité de 99,9% au cours d'une année donnée. Il est important de noter que chaque cours a des tarifs différents.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1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b="0" kern="1200" dirty="0">
                <a:solidFill>
                  <a:schemeClr val="tx1"/>
                </a:solidFill>
                <a:effectLst/>
                <a:latin typeface="+mn-lt"/>
                <a:ea typeface="+mn-ea"/>
                <a:cs typeface="+mn-cs"/>
              </a:rPr>
              <a:t>Stockage – Le nombre et la taille des objets stockés dans vos compartiments Amazon S3 ainsi que le type de stockage doivent également être pris en compte.</a:t>
            </a:r>
            <a:endParaRPr lang="en-US" sz="1100" dirty="0"/>
          </a:p>
        </p:txBody>
      </p:sp>
    </p:spTree>
    <p:extLst>
      <p:ext uri="{BB962C8B-B14F-4D97-AF65-F5344CB8AC3E}">
        <p14:creationId xmlns:p14="http://schemas.microsoft.com/office/powerpoint/2010/main" val="34751671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228600" lvl="0" indent="-228600">
              <a:buFont typeface="+mj-lt"/>
              <a:buAutoNum type="arabicPeriod" startAt="3"/>
            </a:pPr>
            <a:r>
              <a:rPr lang="en-US" sz="1100" b="1" kern="1200" dirty="0" err="1">
                <a:solidFill>
                  <a:schemeClr val="tx1"/>
                </a:solidFill>
                <a:effectLst/>
                <a:latin typeface="+mn-lt"/>
                <a:ea typeface="+mn-ea"/>
                <a:cs typeface="+mn-cs"/>
              </a:rPr>
              <a:t>Requetes</a:t>
            </a:r>
            <a:r>
              <a:rPr lang="en-US" sz="1100" b="1" kern="1200" dirty="0">
                <a:solidFill>
                  <a:schemeClr val="tx1"/>
                </a:solidFill>
                <a:effectLst/>
                <a:latin typeface="+mn-lt"/>
                <a:ea typeface="+mn-ea"/>
                <a:cs typeface="+mn-cs"/>
              </a:rPr>
              <a:t> </a:t>
            </a:r>
            <a:r>
              <a:rPr lang="en-US" sz="1100" kern="1200" dirty="0">
                <a:solidFill>
                  <a:schemeClr val="tx1"/>
                </a:solidFill>
                <a:effectLst/>
                <a:latin typeface="+mn-lt"/>
                <a:ea typeface="+mn-ea"/>
                <a:cs typeface="+mn-cs"/>
              </a:rPr>
              <a:t>– </a:t>
            </a:r>
            <a:r>
              <a:rPr lang="fr-FR" sz="1100" kern="1200" dirty="0">
                <a:solidFill>
                  <a:schemeClr val="tx1"/>
                </a:solidFill>
                <a:effectLst/>
                <a:latin typeface="+mn-lt"/>
                <a:ea typeface="+mn-ea"/>
                <a:cs typeface="+mn-cs"/>
              </a:rPr>
              <a:t>Tenez compte du nombre et du type de demandes. Les requêtes GET entraînent des frais à des taux différents de ceux des autres requêtes, telles que les requêtes PUT et COPY.</a:t>
            </a:r>
          </a:p>
          <a:p>
            <a:pPr marL="0" lvl="0" indent="0">
              <a:buFont typeface="+mj-lt"/>
              <a:buNone/>
            </a:pPr>
            <a:r>
              <a:rPr lang="fr-FR" sz="1100" kern="1200" dirty="0">
                <a:solidFill>
                  <a:schemeClr val="tx1"/>
                </a:solidFill>
                <a:effectLst/>
                <a:latin typeface="+mn-lt"/>
                <a:ea typeface="+mn-ea"/>
                <a:cs typeface="+mn-cs"/>
              </a:rPr>
              <a:t>      </a:t>
            </a:r>
            <a:r>
              <a:rPr lang="fr-FR" sz="1100" b="1" kern="1200" dirty="0">
                <a:solidFill>
                  <a:schemeClr val="tx1"/>
                </a:solidFill>
                <a:effectLst/>
                <a:latin typeface="+mn-lt"/>
                <a:ea typeface="+mn-ea"/>
                <a:cs typeface="+mn-cs"/>
              </a:rPr>
              <a:t>GET</a:t>
            </a:r>
            <a:r>
              <a:rPr lang="fr-FR" sz="1100" kern="1200" dirty="0">
                <a:solidFill>
                  <a:schemeClr val="tx1"/>
                </a:solidFill>
                <a:effectLst/>
                <a:latin typeface="+mn-lt"/>
                <a:ea typeface="+mn-ea"/>
                <a:cs typeface="+mn-cs"/>
              </a:rPr>
              <a:t> : récupère un objet d'Amazon S3. Vous devez disposer d'un accès en LECTURE pour utiliser cette opération.</a:t>
            </a:r>
          </a:p>
          <a:p>
            <a:pPr marL="0" lvl="0" indent="0">
              <a:buFont typeface="+mj-lt"/>
              <a:buNone/>
            </a:pPr>
            <a:r>
              <a:rPr lang="fr-FR" sz="1100" kern="1200" dirty="0">
                <a:solidFill>
                  <a:schemeClr val="tx1"/>
                </a:solidFill>
                <a:effectLst/>
                <a:latin typeface="+mn-lt"/>
                <a:ea typeface="+mn-ea"/>
                <a:cs typeface="+mn-cs"/>
              </a:rPr>
              <a:t>      </a:t>
            </a:r>
            <a:r>
              <a:rPr lang="fr-FR" sz="1100" b="1" kern="1200" dirty="0">
                <a:solidFill>
                  <a:schemeClr val="tx1"/>
                </a:solidFill>
                <a:effectLst/>
                <a:latin typeface="+mn-lt"/>
                <a:ea typeface="+mn-ea"/>
                <a:cs typeface="+mn-cs"/>
              </a:rPr>
              <a:t>PUT</a:t>
            </a:r>
            <a:r>
              <a:rPr lang="fr-FR" sz="1100" kern="1200" dirty="0">
                <a:solidFill>
                  <a:schemeClr val="tx1"/>
                </a:solidFill>
                <a:effectLst/>
                <a:latin typeface="+mn-lt"/>
                <a:ea typeface="+mn-ea"/>
                <a:cs typeface="+mn-cs"/>
              </a:rPr>
              <a:t> : ajoute un objet à un </a:t>
            </a:r>
            <a:r>
              <a:rPr lang="fr-FR" sz="1100" kern="1200" dirty="0" err="1">
                <a:solidFill>
                  <a:schemeClr val="tx1"/>
                </a:solidFill>
                <a:effectLst/>
                <a:latin typeface="+mn-lt"/>
                <a:ea typeface="+mn-ea"/>
                <a:cs typeface="+mn-cs"/>
              </a:rPr>
              <a:t>bucket</a:t>
            </a:r>
            <a:r>
              <a:rPr lang="fr-FR" sz="1100" kern="1200" dirty="0">
                <a:solidFill>
                  <a:schemeClr val="tx1"/>
                </a:solidFill>
                <a:effectLst/>
                <a:latin typeface="+mn-lt"/>
                <a:ea typeface="+mn-ea"/>
                <a:cs typeface="+mn-cs"/>
              </a:rPr>
              <a:t>. Vous devez disposer des autorisations WRITE sur un </a:t>
            </a:r>
            <a:r>
              <a:rPr lang="fr-FR" sz="1100" kern="1200" dirty="0" err="1">
                <a:solidFill>
                  <a:schemeClr val="tx1"/>
                </a:solidFill>
                <a:effectLst/>
                <a:latin typeface="+mn-lt"/>
                <a:ea typeface="+mn-ea"/>
                <a:cs typeface="+mn-cs"/>
              </a:rPr>
              <a:t>bucket</a:t>
            </a:r>
            <a:r>
              <a:rPr lang="fr-FR" sz="1100" kern="1200" dirty="0">
                <a:solidFill>
                  <a:schemeClr val="tx1"/>
                </a:solidFill>
                <a:effectLst/>
                <a:latin typeface="+mn-lt"/>
                <a:ea typeface="+mn-ea"/>
                <a:cs typeface="+mn-cs"/>
              </a:rPr>
              <a:t> pour y ajouter un objet.</a:t>
            </a:r>
          </a:p>
          <a:p>
            <a:pPr marL="0" lvl="0" indent="0">
              <a:buFont typeface="+mj-lt"/>
              <a:buNone/>
            </a:pPr>
            <a:r>
              <a:rPr lang="fr-FR" sz="1100" kern="1200" dirty="0">
                <a:solidFill>
                  <a:schemeClr val="tx1"/>
                </a:solidFill>
                <a:effectLst/>
                <a:latin typeface="+mn-lt"/>
                <a:ea typeface="+mn-ea"/>
                <a:cs typeface="+mn-cs"/>
              </a:rPr>
              <a:t>     </a:t>
            </a:r>
            <a:r>
              <a:rPr lang="fr-FR" sz="1100" b="1" kern="1200" dirty="0">
                <a:solidFill>
                  <a:schemeClr val="tx1"/>
                </a:solidFill>
                <a:effectLst/>
                <a:latin typeface="+mn-lt"/>
                <a:ea typeface="+mn-ea"/>
                <a:cs typeface="+mn-cs"/>
              </a:rPr>
              <a:t>COPIE</a:t>
            </a:r>
            <a:r>
              <a:rPr lang="fr-FR" sz="1100" kern="1200" dirty="0">
                <a:solidFill>
                  <a:schemeClr val="tx1"/>
                </a:solidFill>
                <a:effectLst/>
                <a:latin typeface="+mn-lt"/>
                <a:ea typeface="+mn-ea"/>
                <a:cs typeface="+mn-cs"/>
              </a:rPr>
              <a:t> : crée une copie d'un objet qui est déjà stocké dans Amazon S3. Une opération de copie PUT revient à effectuer un GET puis un PUT</a:t>
            </a:r>
            <a:r>
              <a:rPr lang="en-US" sz="1100" kern="1200" dirty="0">
                <a:solidFill>
                  <a:schemeClr val="tx1"/>
                </a:solidFill>
                <a:effectLst/>
                <a:latin typeface="+mn-lt"/>
                <a:ea typeface="+mn-ea"/>
                <a:cs typeface="+mn-cs"/>
              </a:rPr>
              <a:t>.</a:t>
            </a:r>
          </a:p>
          <a:p>
            <a:endParaRPr lang="en-US" sz="1100" dirty="0"/>
          </a:p>
          <a:p>
            <a:pPr marL="228600" marR="0" lvl="0" indent="-228600" algn="l" defTabSz="914400" rtl="0" eaLnBrk="1" fontAlgn="auto" latinLnBrk="0" hangingPunct="1">
              <a:lnSpc>
                <a:spcPct val="100000"/>
              </a:lnSpc>
              <a:spcBef>
                <a:spcPts val="0"/>
              </a:spcBef>
              <a:spcAft>
                <a:spcPts val="0"/>
              </a:spcAft>
              <a:buClrTx/>
              <a:buSzTx/>
              <a:buFont typeface="+mj-lt"/>
              <a:buAutoNum type="arabicPeriod" startAt="4"/>
              <a:tabLst/>
              <a:defRPr/>
            </a:pPr>
            <a:r>
              <a:rPr lang="en-US" sz="1100" b="1" kern="1200" dirty="0">
                <a:solidFill>
                  <a:schemeClr val="tx1"/>
                </a:solidFill>
                <a:effectLst/>
                <a:latin typeface="+mn-lt"/>
                <a:ea typeface="+mn-ea"/>
                <a:cs typeface="+mn-cs"/>
              </a:rPr>
              <a:t>Data Transfer</a:t>
            </a:r>
            <a:r>
              <a:rPr lang="en-US" sz="1100" kern="1200" dirty="0">
                <a:solidFill>
                  <a:schemeClr val="tx1"/>
                </a:solidFill>
                <a:effectLst/>
                <a:latin typeface="+mn-lt"/>
                <a:ea typeface="+mn-ea"/>
                <a:cs typeface="+mn-cs"/>
              </a:rPr>
              <a:t> – </a:t>
            </a:r>
            <a:r>
              <a:rPr lang="fr-FR" sz="1100" kern="1200" dirty="0">
                <a:solidFill>
                  <a:schemeClr val="tx1"/>
                </a:solidFill>
                <a:effectLst/>
                <a:latin typeface="+mn-lt"/>
                <a:ea typeface="+mn-ea"/>
                <a:cs typeface="+mn-cs"/>
              </a:rPr>
              <a:t>Tenez compte de la quantité de données transférées hors de la région Amazon S3. N'oubliez pas que le transfert de données entrant est gratuit, mais que le transfert de données sortant est payant.</a:t>
            </a:r>
            <a:endParaRPr lang="en-US" dirty="0"/>
          </a:p>
        </p:txBody>
      </p:sp>
    </p:spTree>
    <p:extLst>
      <p:ext uri="{BB962C8B-B14F-4D97-AF65-F5344CB8AC3E}">
        <p14:creationId xmlns:p14="http://schemas.microsoft.com/office/powerpoint/2010/main" val="17537468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Nous avons couvert une introduction à Amazon S3, y compris les fonctionnalités clés et certains cas d'utilisation courants.</a:t>
            </a:r>
          </a:p>
          <a:p>
            <a:endParaRPr lang="en-US" sz="1100" dirty="0"/>
          </a:p>
          <a:p>
            <a:r>
              <a:rPr lang="en-US" sz="1100" dirty="0"/>
              <a:t>For more information about Amazon S3, select the link. </a:t>
            </a:r>
          </a:p>
          <a:p>
            <a:r>
              <a:rPr lang="en-US" sz="1100" kern="1200" dirty="0">
                <a:solidFill>
                  <a:schemeClr val="tx1"/>
                </a:solidFill>
                <a:effectLst/>
                <a:latin typeface="+mn-lt"/>
                <a:ea typeface="+mn-ea"/>
                <a:cs typeface="+mn-cs"/>
                <a:hlinkClick r:id="rId3"/>
              </a:rPr>
              <a:t>https://aws.amazon.com/s3/</a:t>
            </a:r>
            <a:r>
              <a:rPr lang="en-US" sz="1100" kern="1200" dirty="0">
                <a:solidFill>
                  <a:schemeClr val="tx1"/>
                </a:solidFill>
                <a:effectLst/>
                <a:latin typeface="+mn-lt"/>
                <a:ea typeface="+mn-ea"/>
                <a:cs typeface="+mn-cs"/>
              </a:rPr>
              <a:t>. </a:t>
            </a:r>
          </a:p>
        </p:txBody>
      </p:sp>
    </p:spTree>
    <p:extLst>
      <p:ext uri="{BB962C8B-B14F-4D97-AF65-F5344CB8AC3E}">
        <p14:creationId xmlns:p14="http://schemas.microsoft.com/office/powerpoint/2010/main" val="259591906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Please review the Amazon S3 demonstration: Amazon S3 Console Demo.</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video demonstration can be found in the learning management system.</a:t>
            </a:r>
            <a:endParaRPr lang="en-US" dirty="0"/>
          </a:p>
          <a:p>
            <a:endParaRPr lang="en-US" dirty="0"/>
          </a:p>
        </p:txBody>
      </p:sp>
    </p:spTree>
    <p:extLst>
      <p:ext uri="{BB962C8B-B14F-4D97-AF65-F5344CB8AC3E}">
        <p14:creationId xmlns:p14="http://schemas.microsoft.com/office/powerpoint/2010/main" val="20004489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sz="1100" dirty="0"/>
              <a:t>Introducing Part 3: Amazon Elastic File System (or Amazon EFS). </a:t>
            </a:r>
          </a:p>
        </p:txBody>
      </p:sp>
    </p:spTree>
    <p:extLst>
      <p:ext uri="{BB962C8B-B14F-4D97-AF65-F5344CB8AC3E}">
        <p14:creationId xmlns:p14="http://schemas.microsoft.com/office/powerpoint/2010/main" val="39449784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600"/>
              </a:spcAft>
              <a:buClrTx/>
              <a:buSzTx/>
              <a:buFontTx/>
              <a:buNone/>
              <a:tabLst/>
              <a:defRPr/>
            </a:pPr>
            <a:r>
              <a:rPr lang="sv-SE" sz="1100" b="1" dirty="0"/>
              <a:t>Amazon Elastic File System (Amazon EFS)</a:t>
            </a:r>
            <a:r>
              <a:rPr lang="en-US" sz="1100" b="1" baseline="0" dirty="0">
                <a:latin typeface="Amazon Ember" panose="020B0603020204020204" pitchFamily="34" charset="0"/>
                <a:ea typeface="Amazon Ember" panose="020B0603020204020204" pitchFamily="34" charset="0"/>
              </a:rPr>
              <a:t> </a:t>
            </a:r>
            <a:r>
              <a:rPr lang="fr-FR" sz="1100" b="0" i="0" kern="1200" baseline="0" dirty="0">
                <a:solidFill>
                  <a:schemeClr val="tx1"/>
                </a:solidFill>
                <a:effectLst/>
                <a:latin typeface="+mn-lt"/>
                <a:ea typeface="+mn-ea"/>
                <a:cs typeface="+mn-cs"/>
              </a:rPr>
              <a:t>F</a:t>
            </a:r>
            <a:r>
              <a:rPr lang="fr-FR" sz="1100" b="0" i="0" kern="1200" dirty="0">
                <a:solidFill>
                  <a:schemeClr val="tx1"/>
                </a:solidFill>
                <a:effectLst/>
                <a:latin typeface="+mn-lt"/>
                <a:ea typeface="+mn-ea"/>
                <a:cs typeface="+mn-cs"/>
              </a:rPr>
              <a:t>ournit un stockage de fichiers simple, évolutif et élastique à utiliser avec les services AWS et les ressources sur site. Il est facile à utiliser et offre une interface simple qui vous permet de créer et de configurer des systèmes de fichiers rapidement et facilement.</a:t>
            </a:r>
          </a:p>
          <a:p>
            <a:pPr marL="0" marR="0" lvl="1" indent="0" algn="l" defTabSz="457200" rtl="0" eaLnBrk="1" fontAlgn="auto" latinLnBrk="0" hangingPunct="1">
              <a:lnSpc>
                <a:spcPct val="100000"/>
              </a:lnSpc>
              <a:spcBef>
                <a:spcPts val="0"/>
              </a:spcBef>
              <a:spcAft>
                <a:spcPts val="600"/>
              </a:spcAft>
              <a:buClrTx/>
              <a:buSzTx/>
              <a:buFontTx/>
              <a:buNone/>
              <a:tabLst/>
              <a:defRPr/>
            </a:pPr>
            <a:endParaRPr lang="fr-FR" sz="1100" b="0" i="0" kern="1200" dirty="0">
              <a:solidFill>
                <a:schemeClr val="tx1"/>
              </a:solidFill>
              <a:effectLst/>
              <a:latin typeface="+mn-lt"/>
              <a:ea typeface="+mn-ea"/>
              <a:cs typeface="+mn-cs"/>
            </a:endParaRPr>
          </a:p>
          <a:p>
            <a:pPr marL="0" marR="0" lvl="1" indent="0" algn="l" defTabSz="457200" rtl="0" eaLnBrk="1" fontAlgn="auto" latinLnBrk="0" hangingPunct="1">
              <a:lnSpc>
                <a:spcPct val="100000"/>
              </a:lnSpc>
              <a:spcBef>
                <a:spcPts val="0"/>
              </a:spcBef>
              <a:spcAft>
                <a:spcPts val="600"/>
              </a:spcAft>
              <a:buClrTx/>
              <a:buSzTx/>
              <a:buFontTx/>
              <a:buNone/>
              <a:tabLst/>
              <a:defRPr/>
            </a:pPr>
            <a:r>
              <a:rPr lang="fr-FR" sz="1100" b="0" i="0" kern="1200" dirty="0">
                <a:solidFill>
                  <a:schemeClr val="tx1"/>
                </a:solidFill>
                <a:effectLst/>
                <a:latin typeface="+mn-lt"/>
                <a:ea typeface="+mn-ea"/>
                <a:cs typeface="+mn-cs"/>
              </a:rPr>
              <a:t>Amazon EFS est conçu pour évoluer de manière élastique à la demande sans perturber les applications, en augmentant et en diminuant automatiquement lorsque vous ajoutez et supprimez des fichiers, afin que vos applications disposent du stockage dont elles ont besoin, quand elles en ont besoin.</a:t>
            </a:r>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77666871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100" dirty="0"/>
              <a:t>Amazon EFS est un service entièrement géré qui facilite la configuration et la mise à l'échelle du stockage de fichiers dans le cloud AWS. C'est le moyen le plus simple de créer un système de fichiers pour le Big Data et l'analyse, les flux de travail de traitement multimédia, la gestion de contenu, le service Web et les répertoires personnels.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dirty="0"/>
              <a:t>Vous pouvez créer des volume EFS et les attacher aux instances Amazon EC2. Les systèmes de fichiers Amazon EFS peuvent passer automatiquement de </a:t>
            </a:r>
            <a:r>
              <a:rPr lang="fr-FR" sz="1100" dirty="0" err="1"/>
              <a:t>gigaoctets</a:t>
            </a:r>
            <a:r>
              <a:rPr lang="fr-FR" sz="1100" dirty="0"/>
              <a:t> à pétaoctets de données sans avoir à provisionner de stockage. Des milliers d'instances Amazon EC2 peuvent accéder à volume EFS en même temps, et Amazon EFS fournit des performances cohérentes à chaque instance Amazon EC2. Amazon EFS est conçu pour être hautement durable et hautement disponible. Avec Amazon EFS, il n'y a pas de frais minimum ni de frais d'installation, et vous ne payez que pour le stockage que vous utilisez.</a:t>
            </a:r>
            <a:endParaRPr lang="en-US" sz="1100" dirty="0"/>
          </a:p>
        </p:txBody>
      </p:sp>
    </p:spTree>
    <p:extLst>
      <p:ext uri="{BB962C8B-B14F-4D97-AF65-F5344CB8AC3E}">
        <p14:creationId xmlns:p14="http://schemas.microsoft.com/office/powerpoint/2010/main" val="33389274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Amazon EFS fournit un stockage de fichiers dans le cloud. Avec Amazon EFS, vous pouvez créer un système de fichiers, monter le système de fichiers sur une instance Amazon EC2, puis lire et écrire des données depuis et vers votre système de fichiers. Vous pouvez monter un système de fichiers Amazon EFS dans votre VPC, via le protocole Network File System versions 4.0 et 4.1 (NFSv4).</a:t>
            </a:r>
          </a:p>
          <a:p>
            <a:endParaRPr lang="fr-FR" sz="1100" dirty="0"/>
          </a:p>
          <a:p>
            <a:r>
              <a:rPr lang="fr-FR" sz="1100" dirty="0"/>
              <a:t>Vous pouvez accéder simultanément à votre système de fichiers Amazon EFS à partir d'instances Amazon EC2 dans votre Amazon VPC, afin que les applications qui évoluent au-delà d'une seule connexion puissent accéder à un système de fichiers. Les instances Amazon EC2 s'exécutant dans plusieurs zones de disponibilité au sein de la même région AWS peuvent accéder au système de fichiers, afin que de nombreux utilisateurs puissent accéder et partager une source de données commune.</a:t>
            </a:r>
          </a:p>
          <a:p>
            <a:endParaRPr lang="fr-FR" sz="1100" dirty="0"/>
          </a:p>
          <a:p>
            <a:r>
              <a:rPr lang="fr-FR" sz="1100" dirty="0"/>
              <a:t>Dans l'illustration affichée, le VPC a trois zones de disponibilité et chacune a une cible de montage créée. Nous vous recommandons d'accéder au système de fichiers à partir d'une cible de montage dans la même zone de disponibilité. Notez que l'une des zones de disponibilité a deux sous-réseaux. Cependant, une cible de montage est créée dans un seul des sous-réseaux.</a:t>
            </a:r>
            <a:endParaRPr lang="en-US" sz="1100" dirty="0"/>
          </a:p>
        </p:txBody>
      </p:sp>
    </p:spTree>
    <p:extLst>
      <p:ext uri="{BB962C8B-B14F-4D97-AF65-F5344CB8AC3E}">
        <p14:creationId xmlns:p14="http://schemas.microsoft.com/office/powerpoint/2010/main" val="3290562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600"/>
              </a:spcAft>
              <a:buClrTx/>
              <a:buSzTx/>
              <a:buFontTx/>
              <a:buNone/>
              <a:tabLst/>
              <a:defRPr/>
            </a:pPr>
            <a:r>
              <a:rPr lang="fr-FR" sz="1100" dirty="0"/>
              <a:t>Vous devez effectuer cinq étapes pour créer et utiliser votre premier système de fichiers Amazon EFS, le monter sur une instance Amazon EC2 dans votre VPC et tester la configuration de bout en bout.</a:t>
            </a:r>
          </a:p>
          <a:p>
            <a:pPr marL="0" marR="0" lvl="0" indent="0" algn="l" defTabSz="457200" rtl="0" eaLnBrk="1" fontAlgn="auto" latinLnBrk="0" hangingPunct="1">
              <a:lnSpc>
                <a:spcPct val="100000"/>
              </a:lnSpc>
              <a:spcBef>
                <a:spcPts val="0"/>
              </a:spcBef>
              <a:spcAft>
                <a:spcPts val="600"/>
              </a:spcAft>
              <a:buClrTx/>
              <a:buSzTx/>
              <a:buFontTx/>
              <a:buNone/>
              <a:tabLst/>
              <a:defRPr/>
            </a:pPr>
            <a:endParaRPr lang="fr-FR" sz="1100" dirty="0"/>
          </a:p>
          <a:p>
            <a:pPr marL="0" marR="0" lvl="0" indent="0" algn="l" defTabSz="457200" rtl="0" eaLnBrk="1" fontAlgn="auto" latinLnBrk="0" hangingPunct="1">
              <a:lnSpc>
                <a:spcPct val="100000"/>
              </a:lnSpc>
              <a:spcBef>
                <a:spcPts val="0"/>
              </a:spcBef>
              <a:spcAft>
                <a:spcPts val="600"/>
              </a:spcAft>
              <a:buClrTx/>
              <a:buSzTx/>
              <a:buFontTx/>
              <a:buNone/>
              <a:tabLst/>
              <a:defRPr/>
            </a:pPr>
            <a:r>
              <a:rPr lang="fr-FR" sz="1100" dirty="0"/>
              <a:t>Créez vos ressources Amazon EC2 et lancez votre instance. (Gardez à l'esprit qu'avant de pouvoir lancer et vous connecter à une instance Amazon EC2, vous devez créer une paire de clés, sauf si vous en avez déjà une.)</a:t>
            </a:r>
          </a:p>
          <a:p>
            <a:pPr marL="0" marR="0" lvl="0" indent="0" algn="l" defTabSz="457200" rtl="0" eaLnBrk="1" fontAlgn="auto" latinLnBrk="0" hangingPunct="1">
              <a:lnSpc>
                <a:spcPct val="100000"/>
              </a:lnSpc>
              <a:spcBef>
                <a:spcPts val="0"/>
              </a:spcBef>
              <a:spcAft>
                <a:spcPts val="600"/>
              </a:spcAft>
              <a:buClrTx/>
              <a:buSzTx/>
              <a:buFontTx/>
              <a:buNone/>
              <a:tabLst/>
              <a:defRPr/>
            </a:pPr>
            <a:r>
              <a:rPr lang="fr-FR" sz="1100" dirty="0"/>
              <a:t>Créez votre système de fichiers Amazon EFS.</a:t>
            </a:r>
          </a:p>
          <a:p>
            <a:pPr marL="0" marR="0" lvl="0" indent="0" algn="l" defTabSz="457200" rtl="0" eaLnBrk="1" fontAlgn="auto" latinLnBrk="0" hangingPunct="1">
              <a:lnSpc>
                <a:spcPct val="100000"/>
              </a:lnSpc>
              <a:spcBef>
                <a:spcPts val="0"/>
              </a:spcBef>
              <a:spcAft>
                <a:spcPts val="600"/>
              </a:spcAft>
              <a:buClrTx/>
              <a:buSzTx/>
              <a:buFontTx/>
              <a:buNone/>
              <a:tabLst/>
              <a:defRPr/>
            </a:pPr>
            <a:r>
              <a:rPr lang="fr-FR" sz="1100" dirty="0"/>
              <a:t>Dans le sous-réseau approprié, créez vos montages cibles.</a:t>
            </a:r>
          </a:p>
          <a:p>
            <a:pPr marL="0" marR="0" lvl="0" indent="0" algn="l" defTabSz="457200" rtl="0" eaLnBrk="1" fontAlgn="auto" latinLnBrk="0" hangingPunct="1">
              <a:lnSpc>
                <a:spcPct val="100000"/>
              </a:lnSpc>
              <a:spcBef>
                <a:spcPts val="0"/>
              </a:spcBef>
              <a:spcAft>
                <a:spcPts val="600"/>
              </a:spcAft>
              <a:buClrTx/>
              <a:buSzTx/>
              <a:buFontTx/>
              <a:buNone/>
              <a:tabLst/>
              <a:defRPr/>
            </a:pPr>
            <a:r>
              <a:rPr lang="fr-FR" sz="1100" dirty="0"/>
              <a:t>Ensuite, connectez-vous à votre instance Amazon EC2 et montez le système de fichiers Amazon EFS.</a:t>
            </a:r>
          </a:p>
          <a:p>
            <a:pPr marL="0" marR="0" lvl="0" indent="0" algn="l" defTabSz="457200" rtl="0" eaLnBrk="1" fontAlgn="auto" latinLnBrk="0" hangingPunct="1">
              <a:lnSpc>
                <a:spcPct val="100000"/>
              </a:lnSpc>
              <a:spcBef>
                <a:spcPts val="0"/>
              </a:spcBef>
              <a:spcAft>
                <a:spcPts val="600"/>
              </a:spcAft>
              <a:buClrTx/>
              <a:buSzTx/>
              <a:buFontTx/>
              <a:buNone/>
              <a:tabLst/>
              <a:defRPr/>
            </a:pPr>
            <a:r>
              <a:rPr lang="fr-FR" sz="1100" dirty="0"/>
              <a:t>Enfin, nettoyez vos ressources et protégez votre compte AWS.</a:t>
            </a:r>
            <a:endParaRPr lang="en-US" sz="1100" dirty="0"/>
          </a:p>
        </p:txBody>
      </p:sp>
    </p:spTree>
    <p:extLst>
      <p:ext uri="{BB962C8B-B14F-4D97-AF65-F5344CB8AC3E}">
        <p14:creationId xmlns:p14="http://schemas.microsoft.com/office/powerpoint/2010/main" val="33115040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effectLst/>
                <a:latin typeface="+mn-lt"/>
                <a:ea typeface="+mn-ea"/>
                <a:cs typeface="+mn-cs"/>
              </a:rPr>
              <a:t>Introducing Section 2: An Introduction to Storage Services. </a:t>
            </a:r>
          </a:p>
        </p:txBody>
      </p:sp>
    </p:spTree>
    <p:extLst>
      <p:ext uri="{BB962C8B-B14F-4D97-AF65-F5344CB8AC3E}">
        <p14:creationId xmlns:p14="http://schemas.microsoft.com/office/powerpoint/2010/main" val="29370545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4141566"/>
          </a:xfrm>
        </p:spPr>
        <p:txBody>
          <a:bodyPr/>
          <a:lstStyle/>
          <a:p>
            <a:r>
              <a:rPr lang="fr-FR" sz="1100" dirty="0"/>
              <a:t>Dans Amazon EFS, un système de fichiers est la ressource principale. </a:t>
            </a:r>
          </a:p>
          <a:p>
            <a:r>
              <a:rPr lang="fr-FR" sz="1100" dirty="0"/>
              <a:t>Chaque système de fichiers a des propriétés telles que l'ID, le jeton de création, l'heure de création, la taille du système de fichiers en octets, le nombre de cibles de montage créées pour le système de fichiers et l'état du système de fichiers.</a:t>
            </a:r>
          </a:p>
          <a:p>
            <a:endParaRPr lang="fr-FR" sz="1100" dirty="0"/>
          </a:p>
          <a:p>
            <a:r>
              <a:rPr lang="fr-FR" sz="1100" dirty="0"/>
              <a:t>Amazon EFS prend également en charge d'autres ressources pour configurer la ressource principale. Il s'agit notamment des cibles de montage et des balises.</a:t>
            </a:r>
          </a:p>
          <a:p>
            <a:r>
              <a:rPr lang="fr-FR" sz="1100" dirty="0"/>
              <a:t> </a:t>
            </a:r>
          </a:p>
          <a:p>
            <a:r>
              <a:rPr lang="fr-FR" sz="1100" dirty="0"/>
              <a:t>Cible de montage : pour accéder à votre système de fichiers, vous devez créer des cibles de montage dans votre VPC. Chaque cible de montage a les propriétés suivantes :</a:t>
            </a:r>
          </a:p>
          <a:p>
            <a:r>
              <a:rPr lang="fr-FR" sz="1100" dirty="0"/>
              <a:t>L'ID de la cible de montage</a:t>
            </a:r>
          </a:p>
          <a:p>
            <a:r>
              <a:rPr lang="fr-FR" sz="1100" dirty="0"/>
              <a:t>L'ID de sous-réseau dans lequel il est créé</a:t>
            </a:r>
          </a:p>
          <a:p>
            <a:r>
              <a:rPr lang="fr-FR" sz="1100" dirty="0"/>
              <a:t>L'ID du système de fichiers pour lequel il est créé</a:t>
            </a:r>
          </a:p>
          <a:p>
            <a:r>
              <a:rPr lang="fr-FR" sz="1100" dirty="0"/>
              <a:t>Une adresse IP à laquelle le système de fichiers peut être monté</a:t>
            </a:r>
          </a:p>
          <a:p>
            <a:r>
              <a:rPr lang="fr-FR" sz="1100" dirty="0"/>
              <a:t>L'état de la cible de montage.</a:t>
            </a:r>
          </a:p>
          <a:p>
            <a:endParaRPr lang="fr-FR" sz="1100" dirty="0"/>
          </a:p>
          <a:p>
            <a:r>
              <a:rPr lang="fr-FR" sz="1100" dirty="0"/>
              <a:t>Vous pouvez utiliser l'adresse IP (Internet Protocol) ou le nom DNS (Domain Name System) dans votre commande de montage. Chaque système de fichiers a un nom DNS de la forme suivante.</a:t>
            </a:r>
          </a:p>
          <a:p>
            <a:endParaRPr lang="fr-FR" sz="1100" dirty="0"/>
          </a:p>
          <a:p>
            <a:r>
              <a:rPr lang="fr-FR" sz="1100" dirty="0"/>
              <a:t>Balises : pour vous aider à organiser vos systèmes de fichiers, vous pouvez attribuer vos propres métadonnées à chacun des systèmes de fichiers que vous créez. Chaque balise est une paire clé-valeur.</a:t>
            </a:r>
          </a:p>
          <a:p>
            <a:endParaRPr lang="fr-FR" sz="1100" dirty="0"/>
          </a:p>
          <a:p>
            <a:r>
              <a:rPr lang="fr-FR" sz="1100" dirty="0"/>
              <a:t>Considérez les cibles de montage et les balises comme des sous-ressources qui n'existent pas sans être associées à un système de fichiers.</a:t>
            </a:r>
            <a:endParaRPr lang="en-US" sz="1100" dirty="0"/>
          </a:p>
        </p:txBody>
      </p:sp>
    </p:spTree>
    <p:extLst>
      <p:ext uri="{BB962C8B-B14F-4D97-AF65-F5344CB8AC3E}">
        <p14:creationId xmlns:p14="http://schemas.microsoft.com/office/powerpoint/2010/main" val="7384260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We've covered an introduction to Amazon EFS, including key features and key resources. It provides file storage in the cloud that is perfect for big data and analytics, media processing workflows, content management, web serving and home directories. </a:t>
            </a: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Amazon EFS scales up or down as files are added or removed and you pay for only what you are using.</a:t>
            </a: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Amazon EFS is a fully managed service that is accessible from the console, an API, or the CLI.</a:t>
            </a:r>
          </a:p>
          <a:p>
            <a:endParaRPr lang="en-US" sz="1100" dirty="0"/>
          </a:p>
          <a:p>
            <a:r>
              <a:rPr lang="en-US" sz="1100" dirty="0"/>
              <a:t>For more information about Amazon S3, select the link.</a:t>
            </a:r>
          </a:p>
          <a:p>
            <a:r>
              <a:rPr lang="en-US" sz="1100" kern="1200" dirty="0">
                <a:solidFill>
                  <a:schemeClr val="tx1"/>
                </a:solidFill>
                <a:effectLst/>
                <a:latin typeface="+mn-lt"/>
                <a:ea typeface="+mn-ea"/>
                <a:cs typeface="+mn-cs"/>
                <a:hlinkClick r:id="rId3"/>
              </a:rPr>
              <a:t>https://aws.amazon.com/efs/</a:t>
            </a:r>
            <a:r>
              <a:rPr lang="en-US" sz="1100" kern="1200" dirty="0">
                <a:solidFill>
                  <a:schemeClr val="tx1"/>
                </a:solidFill>
                <a:effectLst/>
                <a:latin typeface="+mn-lt"/>
                <a:ea typeface="+mn-ea"/>
                <a:cs typeface="+mn-cs"/>
              </a:rPr>
              <a:t>. </a:t>
            </a:r>
          </a:p>
        </p:txBody>
      </p:sp>
    </p:spTree>
    <p:extLst>
      <p:ext uri="{BB962C8B-B14F-4D97-AF65-F5344CB8AC3E}">
        <p14:creationId xmlns:p14="http://schemas.microsoft.com/office/powerpoint/2010/main" val="288527783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Please review the Amazon EFS demonstration: Amazon Elastic File System (EFS) Console Demo.</a:t>
            </a: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This video demonstration can be found in the learning management system.</a:t>
            </a:r>
            <a:endParaRPr lang="en-US" sz="1100" dirty="0"/>
          </a:p>
          <a:p>
            <a:endParaRPr lang="en-US" sz="1100" dirty="0"/>
          </a:p>
        </p:txBody>
      </p:sp>
    </p:spTree>
    <p:extLst>
      <p:ext uri="{BB962C8B-B14F-4D97-AF65-F5344CB8AC3E}">
        <p14:creationId xmlns:p14="http://schemas.microsoft.com/office/powerpoint/2010/main" val="683364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0" i="0" kern="1200" dirty="0">
                <a:solidFill>
                  <a:schemeClr val="tx1"/>
                </a:solidFill>
                <a:effectLst/>
                <a:latin typeface="+mn-lt"/>
                <a:ea typeface="+mn-ea"/>
                <a:cs typeface="+mn-cs"/>
              </a:rPr>
              <a:t>Amazon Glacier is a secure, durable, and extremely low-cost cloud storage service for data archiving and long-term backup. </a:t>
            </a:r>
          </a:p>
        </p:txBody>
      </p:sp>
    </p:spTree>
    <p:extLst>
      <p:ext uri="{BB962C8B-B14F-4D97-AF65-F5344CB8AC3E}">
        <p14:creationId xmlns:p14="http://schemas.microsoft.com/office/powerpoint/2010/main" val="26765591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0" i="0" kern="1200" dirty="0">
                <a:solidFill>
                  <a:schemeClr val="tx1"/>
                </a:solidFill>
                <a:effectLst/>
                <a:latin typeface="+mn-lt"/>
                <a:ea typeface="+mn-ea"/>
                <a:cs typeface="+mn-cs"/>
              </a:rPr>
              <a:t>Let’s take a closer look at Amazon Glacier.</a:t>
            </a:r>
          </a:p>
          <a:p>
            <a:endParaRPr lang="en-US" sz="1100" dirty="0"/>
          </a:p>
        </p:txBody>
      </p:sp>
    </p:spTree>
    <p:extLst>
      <p:ext uri="{BB962C8B-B14F-4D97-AF65-F5344CB8AC3E}">
        <p14:creationId xmlns:p14="http://schemas.microsoft.com/office/powerpoint/2010/main" val="27350701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799" y="4400550"/>
            <a:ext cx="5776994" cy="3600450"/>
          </a:xfrm>
        </p:spPr>
        <p:txBody>
          <a:bodyPr/>
          <a:lstStyle/>
          <a:p>
            <a:r>
              <a:rPr lang="fr-FR" sz="1100" kern="1200" dirty="0">
                <a:solidFill>
                  <a:schemeClr val="tx1"/>
                </a:solidFill>
                <a:effectLst/>
              </a:rPr>
              <a:t>L'archivage des données d'Amazon Glacier signifie que même si vous pouvez stocker vos données à un coût extrêmement bas (même par rapport à Amazon S3), vous ne pouvez pas récupérer vos données immédiatement quand vous le souhaitez.</a:t>
            </a:r>
          </a:p>
          <a:p>
            <a:endParaRPr lang="fr-FR" sz="1100" kern="1200" dirty="0">
              <a:solidFill>
                <a:schemeClr val="tx1"/>
              </a:solidFill>
              <a:effectLst/>
            </a:endParaRPr>
          </a:p>
          <a:p>
            <a:r>
              <a:rPr lang="fr-FR" sz="1100" kern="1200" dirty="0">
                <a:solidFill>
                  <a:schemeClr val="tx1"/>
                </a:solidFill>
                <a:effectLst/>
              </a:rPr>
              <a:t>Les données stockées dans Amazon Glacier prennent plusieurs heures à récupérer, c'est pourquoi elles sont idéales pour l'archivage.</a:t>
            </a:r>
          </a:p>
          <a:p>
            <a:endParaRPr lang="fr-FR" sz="1100" kern="1200" dirty="0">
              <a:solidFill>
                <a:schemeClr val="tx1"/>
              </a:solidFill>
              <a:effectLst/>
            </a:endParaRPr>
          </a:p>
          <a:p>
            <a:r>
              <a:rPr lang="fr-FR" sz="1100" kern="1200" dirty="0">
                <a:solidFill>
                  <a:schemeClr val="tx1"/>
                </a:solidFill>
                <a:effectLst/>
              </a:rPr>
              <a:t>Il existe trois termes clés d'Amazon Glacier que vous devez connaître :</a:t>
            </a:r>
          </a:p>
          <a:p>
            <a:r>
              <a:rPr lang="fr-FR" sz="1100" b="1" kern="1200" dirty="0">
                <a:solidFill>
                  <a:schemeClr val="tx1"/>
                </a:solidFill>
                <a:effectLst/>
              </a:rPr>
              <a:t>Archive</a:t>
            </a:r>
            <a:r>
              <a:rPr lang="fr-FR" sz="1100" kern="1200" dirty="0">
                <a:solidFill>
                  <a:schemeClr val="tx1"/>
                </a:solidFill>
                <a:effectLst/>
              </a:rPr>
              <a:t> : tout objet tel qu'une photo, une vidéo, un fichier ou un document que vous stockez dans Amazon Glacier. C'est l'unité de base de stockage dans Amazon Glacier. Chaque archive a son propre identifiant unique et peut également avoir une description.</a:t>
            </a:r>
          </a:p>
          <a:p>
            <a:r>
              <a:rPr lang="fr-FR" sz="1100" b="1" kern="1200" dirty="0">
                <a:solidFill>
                  <a:schemeClr val="tx1"/>
                </a:solidFill>
                <a:effectLst/>
              </a:rPr>
              <a:t>Vault </a:t>
            </a:r>
            <a:r>
              <a:rPr lang="fr-FR" sz="1100" kern="1200" dirty="0">
                <a:solidFill>
                  <a:schemeClr val="tx1"/>
                </a:solidFill>
                <a:effectLst/>
              </a:rPr>
              <a:t>: Un conteneur pour stocker des archives. Lorsque vous créez un coffre-fort, vous spécifiez le nom du coffre-fort et la région dans laquelle vous souhaitez que le coffre-fort se trouve.</a:t>
            </a:r>
          </a:p>
          <a:p>
            <a:r>
              <a:rPr lang="fr-FR" sz="1100" b="1" kern="1200" dirty="0">
                <a:solidFill>
                  <a:schemeClr val="tx1"/>
                </a:solidFill>
                <a:effectLst/>
              </a:rPr>
              <a:t>Politique d'accès au coffre-fort </a:t>
            </a:r>
            <a:r>
              <a:rPr lang="fr-FR" sz="1100" kern="1200" dirty="0">
                <a:solidFill>
                  <a:schemeClr val="tx1"/>
                </a:solidFill>
                <a:effectLst/>
              </a:rPr>
              <a:t>: déterminez qui peut et ne peut pas accéder aux données stockées dans le coffre-fort ainsi que les opérations que les utilisateurs peuvent et ne peuvent pas effectuer. Une stratégie d'autorisations d'accès au coffre peut être créée pour chaque coffre afin de gérer les autorisations d'accès pour ce coffre. Vous pouvez également utiliser une stratégie de verrouillage de coffre pour vous assurer qu'un coffre ne peut pas être modifié. Chaque coffre peut être associé à une stratégie d'accès au coffre et à une stratégie de verrouillage de coffre.</a:t>
            </a:r>
          </a:p>
          <a:p>
            <a:endParaRPr lang="fr-FR" sz="1100" kern="1200" dirty="0">
              <a:solidFill>
                <a:schemeClr val="tx1"/>
              </a:solidFill>
              <a:effectLst/>
            </a:endParaRPr>
          </a:p>
          <a:p>
            <a:r>
              <a:rPr lang="fr-FR" sz="1100" kern="1200" dirty="0">
                <a:solidFill>
                  <a:schemeClr val="tx1"/>
                </a:solidFill>
                <a:effectLst/>
              </a:rPr>
              <a:t>Il existe trois options pour récupérer des données avec des temps d'accès et des coûts variables : récupérations accélérées, standard et en bloc, comme suit :</a:t>
            </a:r>
          </a:p>
          <a:p>
            <a:r>
              <a:rPr lang="fr-FR" sz="1100" kern="1200" dirty="0">
                <a:solidFill>
                  <a:schemeClr val="tx1"/>
                </a:solidFill>
                <a:effectLst/>
              </a:rPr>
              <a:t>Les récupérations accélérées sont généralement disponibles en 1 à 5 minutes (coût le plus élevé).</a:t>
            </a:r>
          </a:p>
          <a:p>
            <a:r>
              <a:rPr lang="fr-FR" sz="1100" kern="1200" dirty="0">
                <a:solidFill>
                  <a:schemeClr val="tx1"/>
                </a:solidFill>
                <a:effectLst/>
              </a:rPr>
              <a:t>Les récupérations standard se terminent généralement en 3 à 5 heures (moins que accéléré, plus qu'en vrac).</a:t>
            </a:r>
          </a:p>
          <a:p>
            <a:r>
              <a:rPr lang="fr-FR" sz="1100" kern="1200" dirty="0">
                <a:solidFill>
                  <a:schemeClr val="tx1"/>
                </a:solidFill>
                <a:effectLst/>
              </a:rPr>
              <a:t>Les récupérations en masse se terminent généralement dans les 5 à 12 heures (coût le plus bas).</a:t>
            </a:r>
          </a:p>
          <a:p>
            <a:endParaRPr lang="fr-FR" sz="1100" kern="1200" dirty="0">
              <a:solidFill>
                <a:schemeClr val="tx1"/>
              </a:solidFill>
              <a:effectLst/>
            </a:endParaRPr>
          </a:p>
          <a:p>
            <a:r>
              <a:rPr lang="fr-FR" sz="1100" kern="1200" dirty="0">
                <a:solidFill>
                  <a:schemeClr val="tx1"/>
                </a:solidFill>
                <a:effectLst/>
              </a:rPr>
              <a:t>Pensez-y comme à choisir le coût d'expédition d'un colis le plus économiquement possible.</a:t>
            </a:r>
            <a:endParaRPr lang="en-US" sz="1100" dirty="0"/>
          </a:p>
        </p:txBody>
      </p:sp>
    </p:spTree>
    <p:extLst>
      <p:ext uri="{BB962C8B-B14F-4D97-AF65-F5344CB8AC3E}">
        <p14:creationId xmlns:p14="http://schemas.microsoft.com/office/powerpoint/2010/main" val="364501814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rPr>
              <a:t>Pour stocker et accéder aux données dans Amazon Glacier, vous pouvez utiliser AWS Management Console ; cependant, seules quelques opérations, telles que la création et la suppression de coffres et la création et la gestion de stratégies d'archivage, sont disponibles dans la console.</a:t>
            </a:r>
          </a:p>
          <a:p>
            <a:endParaRPr lang="fr-FR" sz="1100" kern="1200" dirty="0">
              <a:solidFill>
                <a:schemeClr val="tx1"/>
              </a:solidFill>
              <a:effectLst/>
            </a:endParaRPr>
          </a:p>
          <a:p>
            <a:r>
              <a:rPr lang="fr-FR" sz="1100" kern="1200" dirty="0">
                <a:solidFill>
                  <a:schemeClr val="tx1"/>
                </a:solidFill>
                <a:effectLst/>
              </a:rPr>
              <a:t>Presque toutes les autres opérations nécessitent que vous utilisiez l'API REST Amazon Glacier ou les kits SDK AWS Java ou .NET pour interagir avec Amazon Glacier via l'interface de ligne de commande (CLI).</a:t>
            </a:r>
          </a:p>
          <a:p>
            <a:endParaRPr lang="fr-FR" sz="1100" kern="1200" dirty="0">
              <a:solidFill>
                <a:schemeClr val="tx1"/>
              </a:solidFill>
              <a:effectLst/>
            </a:endParaRPr>
          </a:p>
          <a:p>
            <a:r>
              <a:rPr lang="fr-FR" sz="1100" kern="1200" dirty="0">
                <a:solidFill>
                  <a:schemeClr val="tx1"/>
                </a:solidFill>
                <a:effectLst/>
              </a:rPr>
              <a:t>Vous pouvez également archiver des données dans Amazon Glacier à l'aide de stratégies de cycle de vie. Regardons de plus près ce que cela signifie.</a:t>
            </a:r>
            <a:endParaRPr lang="en-US" sz="1100" kern="1200" dirty="0">
              <a:solidFill>
                <a:schemeClr val="tx1"/>
              </a:solidFill>
              <a:effectLst/>
            </a:endParaRPr>
          </a:p>
        </p:txBody>
      </p:sp>
    </p:spTree>
    <p:extLst>
      <p:ext uri="{BB962C8B-B14F-4D97-AF65-F5344CB8AC3E}">
        <p14:creationId xmlns:p14="http://schemas.microsoft.com/office/powerpoint/2010/main" val="329406120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ea typeface="+mn-ea"/>
                <a:cs typeface="+mn-cs"/>
              </a:rPr>
              <a:t>Vous devez automatiser le cycle de vie de vos données stockées dans Amazon S3. À l'aide de stratégies de cycle de vie, vous pouvez faire circuler les données à intervalles réguliers entre différents types de stockage Amazon S3. Cela réduit votre coût global, car vous payez moins pour les données car elles deviennent moins importantes avec le temps.</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En plus de pouvoir définir des règles de cycle de vie par objet, vous pouvez également définir des règles de cycle de vie par compartiment.</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Jetons un coup d'œil à un exemple de stratégie de cycle de vie qui déplace les données à mesure qu'elles vieillissent d'Amazon S3 Standard vers Amazon S3 Standard - Accès peu fréquent et, enfin, vers Amazon Glacier avant qu'elles ne soient supprimées. Supposons que l'utilisateur télécharge une vidéo sur votre application et que votre application génère un aperçu miniature de la vidéo. Cet aperçu vidéo est stocké dans Amazon S3 Standard, car il est probable que l'utilisateur voudra y accéder immédiatement.</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Vos données d'utilisation indiquent que la plupart des aperçus miniatures ne sont pas accessibles après 30 jours. Ainsi, votre politique de cycle de vie prendra ces aperçus et les déplacera vers un accès peu fréquent à Amazon S3 après 30 jours. Une fois que 30 jours se sont écoulés, il est très peu probable que l'aperçu soit à nouveau accessible, il est donc déplacé vers Amazon Glacier où il reste pendant 1 an. Après un an, l'aperçu est supprimé. La chose importante à noter est que la politique de cycle de vie gère tout ce mouvement automatiquement.</a:t>
            </a:r>
            <a:br>
              <a:rPr lang="en-US" sz="1100" kern="1200" dirty="0">
                <a:solidFill>
                  <a:schemeClr val="tx1"/>
                </a:solidFill>
                <a:effectLst/>
                <a:ea typeface="+mn-ea"/>
                <a:cs typeface="+mn-cs"/>
              </a:rPr>
            </a:br>
            <a:endParaRPr lang="en-US" sz="1100" kern="1200" dirty="0">
              <a:solidFill>
                <a:schemeClr val="tx1"/>
              </a:solidFill>
              <a:effectLst/>
              <a:ea typeface="+mn-ea"/>
              <a:cs typeface="+mn-cs"/>
            </a:endParaRPr>
          </a:p>
          <a:p>
            <a:r>
              <a:rPr lang="en-US" sz="1100" dirty="0"/>
              <a:t>Select the link to learn more. </a:t>
            </a:r>
          </a:p>
          <a:p>
            <a:r>
              <a:rPr lang="en-US" sz="1100" u="sng" kern="1200" dirty="0">
                <a:solidFill>
                  <a:schemeClr val="tx1"/>
                </a:solidFill>
                <a:effectLst/>
                <a:ea typeface="+mn-ea"/>
                <a:cs typeface="+mn-cs"/>
                <a:hlinkClick r:id="rId3"/>
              </a:rPr>
              <a:t>http://docs.aws.amazon.com/AmazonS3/latest/dev/object-lifecycle-mgmt.html</a:t>
            </a:r>
            <a:r>
              <a:rPr lang="en-US" sz="1100" u="sng" kern="1200" dirty="0">
                <a:solidFill>
                  <a:schemeClr val="tx1"/>
                </a:solidFill>
                <a:effectLst/>
                <a:ea typeface="+mn-ea"/>
                <a:cs typeface="+mn-cs"/>
              </a:rPr>
              <a:t>. </a:t>
            </a:r>
            <a:r>
              <a:rPr lang="en-US" sz="1100" kern="1200" dirty="0">
                <a:solidFill>
                  <a:schemeClr val="tx1"/>
                </a:solidFill>
                <a:effectLst/>
                <a:ea typeface="+mn-ea"/>
                <a:cs typeface="+mn-cs"/>
              </a:rPr>
              <a:t> </a:t>
            </a:r>
          </a:p>
        </p:txBody>
      </p:sp>
    </p:spTree>
    <p:extLst>
      <p:ext uri="{BB962C8B-B14F-4D97-AF65-F5344CB8AC3E}">
        <p14:creationId xmlns:p14="http://schemas.microsoft.com/office/powerpoint/2010/main" val="31076147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ea typeface="+mn-ea"/>
                <a:cs typeface="+mn-cs"/>
              </a:rPr>
              <a:t>While </a:t>
            </a:r>
            <a:r>
              <a:rPr lang="en-US" sz="1100" b="1" kern="1200" dirty="0">
                <a:solidFill>
                  <a:schemeClr val="tx1"/>
                </a:solidFill>
                <a:effectLst/>
                <a:ea typeface="+mn-ea"/>
                <a:cs typeface="+mn-cs"/>
              </a:rPr>
              <a:t>Amazon S3 </a:t>
            </a:r>
            <a:r>
              <a:rPr lang="en-US" sz="1100" b="0" kern="1200" dirty="0">
                <a:solidFill>
                  <a:schemeClr val="tx1"/>
                </a:solidFill>
                <a:effectLst/>
                <a:ea typeface="+mn-ea"/>
                <a:cs typeface="+mn-cs"/>
              </a:rPr>
              <a:t>and</a:t>
            </a:r>
            <a:r>
              <a:rPr lang="en-US" sz="1100" b="1" kern="1200" dirty="0">
                <a:solidFill>
                  <a:schemeClr val="tx1"/>
                </a:solidFill>
                <a:effectLst/>
                <a:ea typeface="+mn-ea"/>
                <a:cs typeface="+mn-cs"/>
              </a:rPr>
              <a:t> Amazon Glacier </a:t>
            </a:r>
            <a:r>
              <a:rPr lang="en-US" sz="1100" kern="1200" dirty="0">
                <a:solidFill>
                  <a:schemeClr val="tx1"/>
                </a:solidFill>
                <a:effectLst/>
                <a:ea typeface="+mn-ea"/>
                <a:cs typeface="+mn-cs"/>
              </a:rPr>
              <a:t>are both object storage solutions that allow you to store an unlimited amount of data, there are some critical differences between them that are outlined in this chart.</a:t>
            </a:r>
          </a:p>
          <a:p>
            <a:endParaRPr lang="en-US" sz="1100" kern="1200" dirty="0">
              <a:solidFill>
                <a:schemeClr val="tx1"/>
              </a:solidFill>
              <a:effectLst/>
              <a:ea typeface="+mn-ea"/>
              <a:cs typeface="+mn-cs"/>
            </a:endParaRPr>
          </a:p>
          <a:p>
            <a:pPr marL="228600" indent="-228600">
              <a:buFont typeface="+mj-lt"/>
              <a:buAutoNum type="arabicPeriod"/>
            </a:pPr>
            <a:r>
              <a:rPr lang="en-US" sz="1100" kern="1200" dirty="0">
                <a:solidFill>
                  <a:schemeClr val="tx1"/>
                </a:solidFill>
                <a:effectLst/>
                <a:ea typeface="+mn-ea"/>
                <a:cs typeface="+mn-cs"/>
              </a:rPr>
              <a:t>Be careful when deciding which storage solution is correct for your needs. These are two very different services for storage needs. Amazon S3 is designed for frequent, low-latency access to your data, while Amazon Glacier is designed for low-cost, long-term storage of infrequently accessed data.</a:t>
            </a:r>
          </a:p>
          <a:p>
            <a:pPr marL="228600" indent="-228600">
              <a:buFont typeface="+mj-lt"/>
              <a:buAutoNum type="arabicPeriod"/>
            </a:pPr>
            <a:r>
              <a:rPr lang="en-US" sz="1100" kern="1200" dirty="0">
                <a:solidFill>
                  <a:schemeClr val="tx1"/>
                </a:solidFill>
                <a:effectLst/>
                <a:ea typeface="+mn-ea"/>
                <a:cs typeface="+mn-cs"/>
              </a:rPr>
              <a:t>The maximum item size in Amazon S3 is 5 TB, whereas Amazon Glacier can store items up to 40 TB in size.</a:t>
            </a:r>
          </a:p>
          <a:p>
            <a:pPr marL="228600" indent="-228600">
              <a:buFont typeface="+mj-lt"/>
              <a:buAutoNum type="arabicPeriod"/>
            </a:pPr>
            <a:r>
              <a:rPr lang="en-US" sz="1100" kern="1200" dirty="0">
                <a:solidFill>
                  <a:schemeClr val="tx1"/>
                </a:solidFill>
                <a:effectLst/>
                <a:ea typeface="+mn-ea"/>
                <a:cs typeface="+mn-cs"/>
              </a:rPr>
              <a:t>Because Amazon S3 gives you faster access to your data, the storage cost per gigabyte is higher than it is with Amazon Glacier. </a:t>
            </a:r>
          </a:p>
          <a:p>
            <a:pPr marL="228600" indent="-228600">
              <a:buFont typeface="+mj-lt"/>
              <a:buAutoNum type="arabicPeriod"/>
            </a:pPr>
            <a:r>
              <a:rPr lang="en-US" sz="1100" kern="1200" dirty="0">
                <a:solidFill>
                  <a:schemeClr val="tx1"/>
                </a:solidFill>
                <a:effectLst/>
                <a:ea typeface="+mn-ea"/>
                <a:cs typeface="+mn-cs"/>
              </a:rPr>
              <a:t>While both services have per request charges,</a:t>
            </a:r>
            <a:r>
              <a:rPr lang="en-US" sz="1100" kern="1200" baseline="0" dirty="0">
                <a:solidFill>
                  <a:schemeClr val="tx1"/>
                </a:solidFill>
                <a:effectLst/>
                <a:ea typeface="+mn-ea"/>
                <a:cs typeface="+mn-cs"/>
              </a:rPr>
              <a:t> </a:t>
            </a:r>
            <a:r>
              <a:rPr lang="en-US" sz="1100" kern="1200" dirty="0">
                <a:solidFill>
                  <a:schemeClr val="tx1"/>
                </a:solidFill>
                <a:effectLst/>
                <a:ea typeface="+mn-ea"/>
                <a:cs typeface="+mn-cs"/>
              </a:rPr>
              <a:t>Amazon S3 charges for </a:t>
            </a:r>
            <a:r>
              <a:rPr lang="en-US" sz="1100" b="1" kern="1200" dirty="0">
                <a:solidFill>
                  <a:schemeClr val="tx1"/>
                </a:solidFill>
                <a:effectLst/>
                <a:ea typeface="+mn-ea"/>
                <a:cs typeface="+mn-cs"/>
              </a:rPr>
              <a:t>PUT, COPY, POST, LIST, GET </a:t>
            </a:r>
            <a:r>
              <a:rPr lang="en-US" sz="1100" kern="1200" dirty="0">
                <a:solidFill>
                  <a:schemeClr val="tx1"/>
                </a:solidFill>
                <a:effectLst/>
                <a:ea typeface="+mn-ea"/>
                <a:cs typeface="+mn-cs"/>
              </a:rPr>
              <a:t>while Amazon Glacier charges for </a:t>
            </a:r>
            <a:r>
              <a:rPr lang="en-US" sz="1100" b="1" kern="1200" dirty="0">
                <a:solidFill>
                  <a:schemeClr val="tx1"/>
                </a:solidFill>
                <a:effectLst/>
                <a:ea typeface="+mn-ea"/>
                <a:cs typeface="+mn-cs"/>
              </a:rPr>
              <a:t>UPLOAD </a:t>
            </a:r>
            <a:r>
              <a:rPr lang="en-US" sz="1100" b="0" kern="1200" dirty="0">
                <a:solidFill>
                  <a:schemeClr val="tx1"/>
                </a:solidFill>
                <a:effectLst/>
                <a:ea typeface="+mn-ea"/>
                <a:cs typeface="+mn-cs"/>
              </a:rPr>
              <a:t>and </a:t>
            </a:r>
            <a:r>
              <a:rPr lang="en-US" sz="1100" b="1" kern="1200" dirty="0">
                <a:solidFill>
                  <a:schemeClr val="tx1"/>
                </a:solidFill>
                <a:effectLst/>
                <a:ea typeface="+mn-ea"/>
                <a:cs typeface="+mn-cs"/>
              </a:rPr>
              <a:t>retrieval</a:t>
            </a:r>
            <a:r>
              <a:rPr lang="en-US" sz="1100" kern="1200" dirty="0">
                <a:solidFill>
                  <a:schemeClr val="tx1"/>
                </a:solidFill>
                <a:effectLst/>
                <a:ea typeface="+mn-ea"/>
                <a:cs typeface="+mn-cs"/>
              </a:rPr>
              <a:t>. </a:t>
            </a:r>
          </a:p>
          <a:p>
            <a:pPr marL="228600" indent="-228600">
              <a:buFont typeface="+mj-lt"/>
              <a:buAutoNum type="arabicPeriod"/>
            </a:pPr>
            <a:r>
              <a:rPr lang="en-US" sz="1100" kern="1200" dirty="0">
                <a:solidFill>
                  <a:schemeClr val="tx1"/>
                </a:solidFill>
                <a:effectLst/>
                <a:ea typeface="+mn-ea"/>
                <a:cs typeface="+mn-cs"/>
              </a:rPr>
              <a:t>Because Amazon Glacier was designed for less frequent access to data, it costs more for each retrieval request than Amazon S3. Both the cost per retrieval and the cost per GB are higher for Amazon Glacier.</a:t>
            </a:r>
          </a:p>
        </p:txBody>
      </p:sp>
    </p:spTree>
    <p:extLst>
      <p:ext uri="{BB962C8B-B14F-4D97-AF65-F5344CB8AC3E}">
        <p14:creationId xmlns:p14="http://schemas.microsoft.com/office/powerpoint/2010/main" val="20562609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fr-FR" sz="1100" kern="1200" dirty="0">
                <a:solidFill>
                  <a:schemeClr val="tx1"/>
                </a:solidFill>
                <a:effectLst/>
                <a:ea typeface="+mn-ea"/>
                <a:cs typeface="+mn-cs"/>
              </a:rPr>
              <a:t>Une autre différence importante entre Amazon S3 et Amazon Glacier est la façon dont les données sont chiffrées. Le chiffrement côté serveur consiste à protéger les données au repos. Avec les deux solutions, vous pouvez transférer en toute sécurité vos données via HTTPS. Toutes les données archivées dans Amazon Glacier sont chiffrées par défaut. Avec Amazon S3, votre application doit lancer le chiffrement côté serveur. Il y a plusieurs façons d'y parvenir :</a:t>
            </a:r>
          </a:p>
          <a:p>
            <a:pPr marL="0" indent="0">
              <a:buFont typeface="+mj-lt"/>
              <a:buNone/>
            </a:pPr>
            <a:endParaRPr lang="fr-FR" sz="1100" kern="1200" dirty="0">
              <a:solidFill>
                <a:schemeClr val="tx1"/>
              </a:solidFill>
              <a:effectLst/>
              <a:ea typeface="+mn-ea"/>
              <a:cs typeface="+mn-cs"/>
            </a:endParaRPr>
          </a:p>
          <a:p>
            <a:pPr marL="0" indent="0">
              <a:buFont typeface="+mj-lt"/>
              <a:buNone/>
            </a:pPr>
            <a:r>
              <a:rPr lang="fr-FR" sz="1100" kern="1200" dirty="0">
                <a:solidFill>
                  <a:schemeClr val="tx1"/>
                </a:solidFill>
                <a:effectLst/>
                <a:ea typeface="+mn-ea"/>
                <a:cs typeface="+mn-cs"/>
              </a:rPr>
              <a:t>Le chiffrement côté serveur avec les clés de chiffrement gérées par Amazon S3 (SSE-S3) utilise un chiffrement </a:t>
            </a:r>
            <a:r>
              <a:rPr lang="fr-FR" sz="1100" kern="1200" dirty="0" err="1">
                <a:solidFill>
                  <a:schemeClr val="tx1"/>
                </a:solidFill>
                <a:effectLst/>
                <a:ea typeface="+mn-ea"/>
                <a:cs typeface="+mn-cs"/>
              </a:rPr>
              <a:t>multifacteur</a:t>
            </a:r>
            <a:r>
              <a:rPr lang="fr-FR" sz="1100" kern="1200" dirty="0">
                <a:solidFill>
                  <a:schemeClr val="tx1"/>
                </a:solidFill>
                <a:effectLst/>
                <a:ea typeface="+mn-ea"/>
                <a:cs typeface="+mn-cs"/>
              </a:rPr>
              <a:t> puissant. Amazon S3 chiffre chaque objet avec une clé unique. Comme garantie supplémentaire, il crypte la clé elle-même avec une clé principale qu'il fait régulièrement tourner. Le chiffrement côté serveur d'Amazon S3 utilise l'un des chiffrements par blocs les plus puissants disponibles, la norme de chiffrement avancé 256 bits (AES-256), pour chiffrer vos données.</a:t>
            </a:r>
          </a:p>
          <a:p>
            <a:pPr marL="0" indent="0">
              <a:buFont typeface="+mj-lt"/>
              <a:buNone/>
            </a:pPr>
            <a:endParaRPr lang="fr-FR" sz="1100" kern="1200" dirty="0">
              <a:solidFill>
                <a:schemeClr val="tx1"/>
              </a:solidFill>
              <a:effectLst/>
              <a:ea typeface="+mn-ea"/>
              <a:cs typeface="+mn-cs"/>
            </a:endParaRPr>
          </a:p>
          <a:p>
            <a:pPr marL="0" indent="0">
              <a:buFont typeface="+mj-lt"/>
              <a:buNone/>
            </a:pPr>
            <a:r>
              <a:rPr lang="fr-FR" sz="1100" kern="1200" dirty="0">
                <a:solidFill>
                  <a:schemeClr val="tx1"/>
                </a:solidFill>
                <a:effectLst/>
                <a:ea typeface="+mn-ea"/>
                <a:cs typeface="+mn-cs"/>
              </a:rPr>
              <a:t>AWS Key Management Service (AWS KMS) est un service qui combine du matériel et des logiciels sécurisés et hautement disponibles pour fournir un système de gestion de clés adapté au cloud. AWS KMS utilise des clés principales client (CMK) pour chiffrer vos objets Amazon S3. Vous utilisez AWS KMS via la section Clés de chiffrement dans la console IAM ou via les API AWS KMS pour créer de manière centralisée des clés de chiffrement, définir les stratégies qui contrôlent la façon dont les clés peuvent être utilisées et auditer l'utilisation des clés pour prouver qu'elles sont utilisées correctement. Vous pouvez utiliser ces clés pour protéger vos données dans les compartiments Amazon S3.</a:t>
            </a:r>
          </a:p>
          <a:p>
            <a:pPr marL="0" indent="0">
              <a:buFont typeface="+mj-lt"/>
              <a:buNone/>
            </a:pPr>
            <a:endParaRPr lang="fr-FR" sz="1100" kern="1200" dirty="0">
              <a:solidFill>
                <a:schemeClr val="tx1"/>
              </a:solidFill>
              <a:effectLst/>
              <a:ea typeface="+mn-ea"/>
              <a:cs typeface="+mn-cs"/>
            </a:endParaRPr>
          </a:p>
          <a:p>
            <a:pPr marL="0" indent="0">
              <a:buFont typeface="+mj-lt"/>
              <a:buNone/>
            </a:pPr>
            <a:r>
              <a:rPr lang="fr-FR" sz="1100" kern="1200" dirty="0">
                <a:solidFill>
                  <a:schemeClr val="tx1"/>
                </a:solidFill>
                <a:effectLst/>
                <a:ea typeface="+mn-ea"/>
                <a:cs typeface="+mn-cs"/>
              </a:rPr>
              <a:t>L'utilisation du chiffrement côté serveur avec les clés de chiffrement fournies par le client (SS-EC) vous permet de définir vos propres clés de chiffrement. Avec la clé de chiffrement que vous fournissez dans le cadre de votre demande, Amazon S3 gère à la fois le chiffrement, lors de l'écriture sur les disques, et le déchiffrement lorsque vous accédez à vos objets.</a:t>
            </a:r>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6017410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Il existe trois grandes catégories de stockage : le stockage d'instance (« éphémère »), Amazon EBS et Amazon S3.</a:t>
            </a:r>
          </a:p>
          <a:p>
            <a:endParaRPr lang="fr-FR" sz="1100" dirty="0"/>
          </a:p>
          <a:p>
            <a:r>
              <a:rPr lang="fr-FR" sz="1100" dirty="0"/>
              <a:t>Amazon EBS est un stockage persistant et montable, qui peut être monté en tant qu'appareil sur une instance Amazon EC2. Amazon EBS ne peut être monté que sur une instance Amazon EC2 dans la même zone de disponibilité.</a:t>
            </a:r>
          </a:p>
          <a:p>
            <a:endParaRPr lang="fr-FR" sz="1100" dirty="0"/>
          </a:p>
          <a:p>
            <a:r>
              <a:rPr lang="fr-FR" sz="1100" dirty="0"/>
              <a:t>Semblable à Amazon EBS, Amazon S3 est un stockage persistant ; cependant, il est accessible de n'importe où</a:t>
            </a:r>
            <a:r>
              <a:rPr lang="en-US" sz="1200" b="0" i="0" kern="1200" dirty="0">
                <a:solidFill>
                  <a:schemeClr val="tx1"/>
                </a:solidFill>
                <a:effectLst/>
                <a:latin typeface="+mn-lt"/>
                <a:ea typeface="+mn-ea"/>
                <a:cs typeface="+mn-cs"/>
              </a:rPr>
              <a:t>.</a:t>
            </a:r>
          </a:p>
        </p:txBody>
      </p:sp>
    </p:spTree>
    <p:extLst>
      <p:ext uri="{BB962C8B-B14F-4D97-AF65-F5344CB8AC3E}">
        <p14:creationId xmlns:p14="http://schemas.microsoft.com/office/powerpoint/2010/main" val="300540273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fr-FR" sz="1100" kern="1200" dirty="0">
                <a:solidFill>
                  <a:schemeClr val="tx1"/>
                </a:solidFill>
                <a:effectLst/>
                <a:ea typeface="+mn-ea"/>
                <a:cs typeface="+mn-cs"/>
              </a:rPr>
              <a:t>Par défaut, vous seul pouvez accéder à vos données. Vous pouvez activer et contrôler l'accès à vos données dans Amazon Glacier à l'aide d'AWS IAM. Vous venez de configurer une stratégie AWS IAM qui spécifie l'accès des utilisateurs</a:t>
            </a:r>
            <a:r>
              <a:rPr lang="en-US" sz="1100" kern="1200" dirty="0">
                <a:solidFill>
                  <a:schemeClr val="tx1"/>
                </a:solidFill>
                <a:effectLst/>
                <a:ea typeface="+mn-ea"/>
                <a:cs typeface="+mn-cs"/>
              </a:rPr>
              <a:t>.</a:t>
            </a:r>
          </a:p>
        </p:txBody>
      </p:sp>
    </p:spTree>
    <p:extLst>
      <p:ext uri="{BB962C8B-B14F-4D97-AF65-F5344CB8AC3E}">
        <p14:creationId xmlns:p14="http://schemas.microsoft.com/office/powerpoint/2010/main" val="181542678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Nous avons couvert une introduction à Amazon Glacier, y compris les principales différences entre Amazon S3 et Amazon Glacier.</a:t>
            </a:r>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For more information about Amazon Glacier</a:t>
            </a:r>
            <a:r>
              <a:rPr lang="en-US" sz="1100" dirty="0"/>
              <a:t> select the link.</a:t>
            </a:r>
          </a:p>
          <a:p>
            <a:r>
              <a:rPr lang="en-US" sz="1100" kern="1200" dirty="0">
                <a:solidFill>
                  <a:schemeClr val="tx1"/>
                </a:solidFill>
                <a:effectLst/>
                <a:latin typeface="+mn-lt"/>
                <a:ea typeface="+mn-ea"/>
                <a:cs typeface="+mn-cs"/>
                <a:hlinkClick r:id="rId3"/>
              </a:rPr>
              <a:t>https://aws.amazon.com/glacier/</a:t>
            </a:r>
            <a:r>
              <a:rPr lang="en-US" sz="1100" kern="1200" dirty="0">
                <a:solidFill>
                  <a:schemeClr val="tx1"/>
                </a:solidFill>
                <a:effectLst/>
                <a:latin typeface="+mn-lt"/>
                <a:ea typeface="+mn-ea"/>
                <a:cs typeface="+mn-cs"/>
              </a:rPr>
              <a:t>.</a:t>
            </a:r>
          </a:p>
        </p:txBody>
      </p:sp>
    </p:spTree>
    <p:extLst>
      <p:ext uri="{BB962C8B-B14F-4D97-AF65-F5344CB8AC3E}">
        <p14:creationId xmlns:p14="http://schemas.microsoft.com/office/powerpoint/2010/main" val="3067810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Please review the Amazon Glacier demonstration: Amazon Glacier Console Demo.</a:t>
            </a: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This video demonstration can be accessed in the learning management system.</a:t>
            </a:r>
            <a:endParaRPr lang="en-US" sz="1100" dirty="0"/>
          </a:p>
          <a:p>
            <a:endParaRPr lang="en-US" sz="1100" dirty="0"/>
          </a:p>
        </p:txBody>
      </p:sp>
    </p:spTree>
    <p:extLst>
      <p:ext uri="{BB962C8B-B14F-4D97-AF65-F5344CB8AC3E}">
        <p14:creationId xmlns:p14="http://schemas.microsoft.com/office/powerpoint/2010/main" val="78319934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chemeClr val="tx1"/>
                </a:solidFill>
                <a:effectLst/>
                <a:ea typeface="+mn-ea"/>
                <a:cs typeface="+mn-cs"/>
              </a:rPr>
              <a:t>In review, we: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a:t>Discussed storage services including Amazon EBS, Amazon S3, Amazon EFS, and Amazon Glacier.</a:t>
            </a:r>
          </a:p>
          <a:p>
            <a:pPr marL="171450" indent="-171450">
              <a:buFont typeface="Arial" panose="020B0604020202020204" pitchFamily="34" charset="0"/>
              <a:buChar char="•"/>
            </a:pPr>
            <a:r>
              <a:rPr lang="en-US" sz="1100" dirty="0"/>
              <a:t>Reviewed use cases for storage options.</a:t>
            </a:r>
          </a:p>
          <a:p>
            <a:pPr marL="171450" indent="-171450">
              <a:buFont typeface="Arial" panose="020B0604020202020204" pitchFamily="34" charset="0"/>
              <a:buChar char="•"/>
            </a:pPr>
            <a:r>
              <a:rPr lang="en-US" sz="1100" dirty="0"/>
              <a:t>Reviewed storage pricing.</a:t>
            </a:r>
          </a:p>
          <a:p>
            <a:pPr marL="0" indent="0">
              <a:buFont typeface="Arial" panose="020B0604020202020204" pitchFamily="34" charset="0"/>
              <a:buNone/>
            </a:pPr>
            <a:endParaRPr lang="en-US" sz="1100" dirty="0"/>
          </a:p>
          <a:p>
            <a:pPr marL="0" indent="0">
              <a:buFont typeface="Arial" panose="020B0604020202020204" pitchFamily="34" charset="0"/>
              <a:buNone/>
            </a:pPr>
            <a:r>
              <a:rPr lang="en-US" sz="1100" dirty="0"/>
              <a:t>To finish this module, please complete the lab and the corresponding knowledge assessment. </a:t>
            </a:r>
          </a:p>
          <a:p>
            <a:endParaRPr lang="en-US" sz="1100" dirty="0"/>
          </a:p>
        </p:txBody>
      </p:sp>
    </p:spTree>
    <p:extLst>
      <p:ext uri="{BB962C8B-B14F-4D97-AF65-F5344CB8AC3E}">
        <p14:creationId xmlns:p14="http://schemas.microsoft.com/office/powerpoint/2010/main" val="224805197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aseline="0" dirty="0"/>
              <a:t>Now that we have a better understanding some of the storage services offered by AWS, we’ll next look at</a:t>
            </a:r>
            <a:r>
              <a:rPr lang="en-US" sz="1100" b="0" i="0" kern="1200" baseline="0" dirty="0">
                <a:solidFill>
                  <a:schemeClr val="bg1">
                    <a:lumMod val="65000"/>
                  </a:schemeClr>
                </a:solidFill>
                <a:effectLst/>
                <a:latin typeface="+mn-lt"/>
                <a:ea typeface="+mn-ea"/>
                <a:cs typeface="+mn-cs"/>
              </a:rPr>
              <a:t> </a:t>
            </a:r>
            <a:r>
              <a:rPr lang="en-US" sz="1100" b="0" i="0" kern="1200" dirty="0">
                <a:solidFill>
                  <a:schemeClr val="tx1"/>
                </a:solidFill>
                <a:effectLst/>
                <a:latin typeface="+mn-lt"/>
                <a:ea typeface="+mn-ea"/>
                <a:cs typeface="+mn-cs"/>
              </a:rPr>
              <a:t>Amazon Virtual Private Cloud (</a:t>
            </a:r>
            <a:r>
              <a:rPr lang="en-US" sz="1100" b="1" i="0" kern="1200" dirty="0">
                <a:solidFill>
                  <a:schemeClr val="tx1"/>
                </a:solidFill>
                <a:effectLst/>
                <a:latin typeface="+mn-lt"/>
                <a:ea typeface="+mn-ea"/>
                <a:cs typeface="+mn-cs"/>
              </a:rPr>
              <a:t>Amazon VPC</a:t>
            </a:r>
            <a:r>
              <a:rPr lang="en-US" sz="1100" b="0" i="0" kern="1200" dirty="0">
                <a:solidFill>
                  <a:schemeClr val="tx1"/>
                </a:solidFill>
                <a:effectLst/>
                <a:latin typeface="+mn-lt"/>
                <a:ea typeface="+mn-ea"/>
                <a:cs typeface="+mn-cs"/>
              </a:rPr>
              <a:t>). It lets you provision a logically isolated section of the AWS Cloud where you can launch AWS resources in a virtual network that you define. </a:t>
            </a:r>
            <a:endParaRPr lang="en-US" sz="1100" dirty="0">
              <a:solidFill>
                <a:schemeClr val="bg1">
                  <a:lumMod val="65000"/>
                </a:schemeClr>
              </a:solidFill>
            </a:endParaRPr>
          </a:p>
        </p:txBody>
      </p:sp>
    </p:spTree>
    <p:extLst>
      <p:ext uri="{BB962C8B-B14F-4D97-AF65-F5344CB8AC3E}">
        <p14:creationId xmlns:p14="http://schemas.microsoft.com/office/powerpoint/2010/main" val="17464112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participating.</a:t>
            </a:r>
          </a:p>
        </p:txBody>
      </p:sp>
    </p:spTree>
    <p:extLst>
      <p:ext uri="{BB962C8B-B14F-4D97-AF65-F5344CB8AC3E}">
        <p14:creationId xmlns:p14="http://schemas.microsoft.com/office/powerpoint/2010/main" val="479579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fr-FR" sz="1100" dirty="0"/>
              <a:t>Amazon Elastic Block Store (ou Amazon EBS) est un système de stockage de blocs AWS qui est mieux utilisé pour stocker des données persistantes. Amazon EBS fournit des volumes de stockage de niveau bloc hautement disponibles à utiliser avec les instances Amazon EC2.</a:t>
            </a:r>
            <a:endParaRPr lang="en-US" sz="1050" dirty="0"/>
          </a:p>
        </p:txBody>
      </p:sp>
    </p:spTree>
    <p:extLst>
      <p:ext uri="{BB962C8B-B14F-4D97-AF65-F5344CB8AC3E}">
        <p14:creationId xmlns:p14="http://schemas.microsoft.com/office/powerpoint/2010/main" val="2071822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b="0" i="0" kern="1200" dirty="0">
                <a:solidFill>
                  <a:schemeClr val="tx1"/>
                </a:solidFill>
                <a:effectLst/>
                <a:latin typeface="+mn-lt"/>
                <a:ea typeface="+mn-ea"/>
                <a:cs typeface="+mn-cs"/>
              </a:rPr>
              <a:t>Amazon EBS fournit des volumes de stockage de blocs persistants à utiliser avec les instances Amazon EC2 dans le cloud. </a:t>
            </a:r>
          </a:p>
          <a:p>
            <a:endParaRPr lang="fr-FR" sz="1100" b="0" i="0" kern="1200" dirty="0">
              <a:solidFill>
                <a:schemeClr val="tx1"/>
              </a:solidFill>
              <a:effectLst/>
              <a:latin typeface="+mn-lt"/>
              <a:ea typeface="+mn-ea"/>
              <a:cs typeface="+mn-cs"/>
            </a:endParaRPr>
          </a:p>
          <a:p>
            <a:r>
              <a:rPr lang="fr-FR" sz="1100" b="0" i="0" kern="1200" dirty="0">
                <a:solidFill>
                  <a:schemeClr val="tx1"/>
                </a:solidFill>
                <a:effectLst/>
                <a:latin typeface="+mn-lt"/>
                <a:ea typeface="+mn-ea"/>
                <a:cs typeface="+mn-cs"/>
              </a:rPr>
              <a:t>Qu’est ce donc un stockage persistant? Un stockage persistant est tout simplement un appareil de stockage de données qui conserve les données même après sa mise hors tension. Il peut être également appelé stockage non volatil.</a:t>
            </a:r>
          </a:p>
          <a:p>
            <a:endParaRPr lang="fr-FR" sz="1100" b="0" i="0" kern="1200" dirty="0">
              <a:solidFill>
                <a:schemeClr val="tx1"/>
              </a:solidFill>
              <a:effectLst/>
              <a:latin typeface="+mn-lt"/>
              <a:ea typeface="+mn-ea"/>
              <a:cs typeface="+mn-cs"/>
            </a:endParaRPr>
          </a:p>
          <a:p>
            <a:r>
              <a:rPr lang="fr-FR" sz="1100" b="0" i="0" kern="1200" dirty="0">
                <a:solidFill>
                  <a:schemeClr val="tx1"/>
                </a:solidFill>
                <a:effectLst/>
                <a:latin typeface="+mn-lt"/>
                <a:ea typeface="+mn-ea"/>
                <a:cs typeface="+mn-cs"/>
              </a:rPr>
              <a:t>Chaque volume Amazon EBS est automatiquement répliqué dans sa zone de disponibilité pour vous protéger des pannes de composants, offrant une haute disponibilité et durabilité. Les volumes Amazon EBS offrent les performances cohérentes et à faible latence nécessaires pour exécuter vos charges de travail.</a:t>
            </a:r>
          </a:p>
          <a:p>
            <a:endParaRPr lang="en-US" sz="1100" b="0" i="0" kern="1200" dirty="0">
              <a:solidFill>
                <a:schemeClr val="tx1"/>
              </a:solidFill>
              <a:effectLst/>
              <a:latin typeface="+mn-lt"/>
              <a:ea typeface="+mn-ea"/>
              <a:cs typeface="+mn-cs"/>
            </a:endParaRPr>
          </a:p>
          <a:p>
            <a:r>
              <a:rPr lang="fr-FR" sz="1100" b="0" i="0" kern="1200" dirty="0">
                <a:solidFill>
                  <a:schemeClr val="tx1"/>
                </a:solidFill>
                <a:effectLst/>
                <a:latin typeface="+mn-lt"/>
                <a:ea typeface="+mn-ea"/>
                <a:cs typeface="+mn-cs"/>
              </a:rPr>
              <a:t>Avec Amazon EBS, vous pouvez augmenter ou diminuer votre utilisation en quelques minutes, tout en payant un prix moindre uniquement pour ce que vous provisionnez</a:t>
            </a:r>
            <a:endParaRPr lang="en-US" sz="1100" dirty="0"/>
          </a:p>
          <a:p>
            <a:endParaRPr lang="en-US" sz="1100" dirty="0"/>
          </a:p>
        </p:txBody>
      </p:sp>
    </p:spTree>
    <p:extLst>
      <p:ext uri="{BB962C8B-B14F-4D97-AF65-F5344CB8AC3E}">
        <p14:creationId xmlns:p14="http://schemas.microsoft.com/office/powerpoint/2010/main" val="3243198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Et si vous vouliez changer un caractère dans un fichier de 1 gigaoctet ? Avec le stockage de blocs, il vous suffit de changer le bloc qui contient le caractère, tandis qu’avec le stockage objet, le fichier entier doit être mis à jour.</a:t>
            </a:r>
          </a:p>
          <a:p>
            <a:endParaRPr lang="fr-FR" sz="1100" dirty="0"/>
          </a:p>
          <a:p>
            <a:r>
              <a:rPr lang="fr-FR" sz="1100" dirty="0"/>
              <a:t>Donc il est important de différencier les type de stockage et de chercher à savoir s'ils offrent un stockage "au niveau bloc" ou un stockage "au niveau objet".</a:t>
            </a:r>
          </a:p>
          <a:p>
            <a:endParaRPr lang="fr-FR" sz="1100" dirty="0"/>
          </a:p>
          <a:p>
            <a:r>
              <a:rPr lang="fr-FR" sz="1100" dirty="0"/>
              <a:t>Car en effet cette différence a un impact majeur sur le débit, la latence et le coût de votre solution de stockage. </a:t>
            </a:r>
          </a:p>
          <a:p>
            <a:r>
              <a:rPr lang="fr-FR" sz="1100" dirty="0"/>
              <a:t>Les solutions de stockage par blocs sont généralement plus rapides et utilisent moins de bande passante, mais coûtent plus cher que le stockage au niveau objet.</a:t>
            </a:r>
            <a:endParaRPr lang="en-US" sz="1100" dirty="0"/>
          </a:p>
        </p:txBody>
      </p:sp>
    </p:spTree>
    <p:extLst>
      <p:ext uri="{BB962C8B-B14F-4D97-AF65-F5344CB8AC3E}">
        <p14:creationId xmlns:p14="http://schemas.microsoft.com/office/powerpoint/2010/main" val="4324236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Amazon EBS vous permet de créer des volumes de stockage individuels et de les attacher à une instance Amazon EC2. Amazon EBS propose un stockage au niveau des blocs avec des volumes automatiquement répliqués dans sa zone de disponibilité pour fournir un stockage durable et détachable au niveau des blocs (comme un disque dur externe) pour vos instances Amazon EC2. </a:t>
            </a:r>
          </a:p>
          <a:p>
            <a:r>
              <a:rPr lang="fr-FR" sz="1100" dirty="0"/>
              <a:t>Parce qu'ils sont directement attachés aux instances, ils peuvent fournir une latence extrêmement faible entre l'endroit où les données sont stockées et l'endroit où elles peuvent être utilisées sur l'instance.</a:t>
            </a:r>
          </a:p>
          <a:p>
            <a:endParaRPr lang="fr-FR" sz="1100" dirty="0"/>
          </a:p>
          <a:p>
            <a:r>
              <a:rPr lang="fr-FR" sz="1100" dirty="0"/>
              <a:t>Pour cette raison, ils peuvent être utilisés pour exécuter une base de données avec une instance Amazon EC2. Les volumes Amazon EBS peuvent également être utilisés pour sauvegarder vos instances dans des Amazon Machine Images (ou AMI), qui sont stockées dans Amazon S3 et peuvent être réutilisées pour créer de nouvelles instances Amazon EC2 ultérieurement.</a:t>
            </a:r>
          </a:p>
          <a:p>
            <a:endParaRPr lang="fr-FR" sz="1100" dirty="0"/>
          </a:p>
          <a:p>
            <a:r>
              <a:rPr lang="fr-FR" sz="1100" dirty="0"/>
              <a:t>Les utilisations incluent :</a:t>
            </a:r>
          </a:p>
          <a:p>
            <a:r>
              <a:rPr lang="fr-FR" sz="1100" dirty="0"/>
              <a:t>Volumes de démarrage et stockage pour les instances Amazon EC2</a:t>
            </a:r>
          </a:p>
          <a:p>
            <a:r>
              <a:rPr lang="fr-FR" sz="1100" dirty="0"/>
              <a:t>Stockage de données avec un système de fichiers</a:t>
            </a:r>
          </a:p>
          <a:p>
            <a:r>
              <a:rPr lang="fr-FR" sz="1100" dirty="0"/>
              <a:t>Hôtes de base de données</a:t>
            </a:r>
          </a:p>
          <a:p>
            <a:r>
              <a:rPr lang="fr-FR" sz="1100" dirty="0"/>
              <a:t>Applications de l'entreprise</a:t>
            </a:r>
            <a:endParaRPr lang="en-US" sz="1050" kern="1200" dirty="0">
              <a:solidFill>
                <a:schemeClr val="tx1"/>
              </a:solidFill>
              <a:effectLst/>
              <a:ea typeface="+mn-ea"/>
              <a:cs typeface="+mn-cs"/>
            </a:endParaRPr>
          </a:p>
        </p:txBody>
      </p:sp>
    </p:spTree>
    <p:extLst>
      <p:ext uri="{BB962C8B-B14F-4D97-AF65-F5344CB8AC3E}">
        <p14:creationId xmlns:p14="http://schemas.microsoft.com/office/powerpoint/2010/main" val="13639302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817" cy="6858000"/>
          </a:xfrm>
          <a:prstGeom prst="rect">
            <a:avLst/>
          </a:prstGeom>
        </p:spPr>
      </p:pic>
      <p:sp>
        <p:nvSpPr>
          <p:cNvPr id="2" name="Title 1"/>
          <p:cNvSpPr>
            <a:spLocks noGrp="1"/>
          </p:cNvSpPr>
          <p:nvPr>
            <p:ph type="ctrTitle"/>
          </p:nvPr>
        </p:nvSpPr>
        <p:spPr>
          <a:xfrm>
            <a:off x="5436732" y="2688719"/>
            <a:ext cx="6609493" cy="834496"/>
          </a:xfrm>
        </p:spPr>
        <p:txBody>
          <a:bodyPr anchor="b">
            <a:noAutofit/>
          </a:bodyPr>
          <a:lstStyle>
            <a:lvl1pPr algn="l">
              <a:defRPr sz="4000"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Subtitle 2"/>
          <p:cNvSpPr>
            <a:spLocks noGrp="1"/>
          </p:cNvSpPr>
          <p:nvPr>
            <p:ph type="subTitle" idx="1"/>
          </p:nvPr>
        </p:nvSpPr>
        <p:spPr>
          <a:xfrm>
            <a:off x="5436733" y="3523215"/>
            <a:ext cx="6056582" cy="418570"/>
          </a:xfrm>
        </p:spPr>
        <p:txBody>
          <a:bodyPr>
            <a:normAutofit/>
          </a:bodyPr>
          <a:lstStyle>
            <a:lvl1pPr marL="0" indent="0" algn="l">
              <a:buNone/>
              <a:defRPr sz="2000" b="0" i="0">
                <a:solidFill>
                  <a:schemeClr val="bg1"/>
                </a:solidFill>
                <a:latin typeface="Amazon Ember Light" charset="0"/>
                <a:ea typeface="Amazon Ember Light" charset="0"/>
                <a:cs typeface="Amazon Ember Ligh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46727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9524"/>
          </a:xfrm>
          <a:prstGeom prst="rect">
            <a:avLst/>
          </a:prstGeom>
        </p:spPr>
      </p:pic>
      <p:sp>
        <p:nvSpPr>
          <p:cNvPr id="2" name="Title 1"/>
          <p:cNvSpPr>
            <a:spLocks noGrp="1"/>
          </p:cNvSpPr>
          <p:nvPr>
            <p:ph type="title"/>
          </p:nvPr>
        </p:nvSpPr>
        <p:spPr>
          <a:xfrm>
            <a:off x="238538" y="263527"/>
            <a:ext cx="11115261"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p:ph idx="1"/>
          </p:nvPr>
        </p:nvSpPr>
        <p:spPr>
          <a:xfrm>
            <a:off x="238538" y="1243016"/>
            <a:ext cx="10515600" cy="4913308"/>
          </a:xfrm>
        </p:spPr>
        <p:txBody>
          <a:bodyPr/>
          <a:lstStyle>
            <a:lvl1pPr marL="228600" indent="-228600">
              <a:buFontTx/>
              <a:buBlip>
                <a:blip r:embed="rId3"/>
              </a:buBlip>
              <a:defRPr b="0" i="0">
                <a:solidFill>
                  <a:schemeClr val="bg1"/>
                </a:solidFill>
                <a:latin typeface="Amazon Ember Light" charset="0"/>
                <a:ea typeface="Amazon Ember Light" charset="0"/>
                <a:cs typeface="Amazon Ember Light" charset="0"/>
              </a:defRPr>
            </a:lvl1pPr>
            <a:lvl2pPr marL="685800" indent="-228600">
              <a:buFontTx/>
              <a:buBlip>
                <a:blip r:embed="rId3"/>
              </a:buBlip>
              <a:defRPr b="0" i="0">
                <a:solidFill>
                  <a:schemeClr val="bg1"/>
                </a:solidFill>
                <a:latin typeface="Amazon Ember Light" charset="0"/>
                <a:ea typeface="Amazon Ember Light" charset="0"/>
                <a:cs typeface="Amazon Ember Light" charset="0"/>
              </a:defRPr>
            </a:lvl2pPr>
            <a:lvl3pPr marL="1143000" indent="-228600">
              <a:buFontTx/>
              <a:buBlip>
                <a:blip r:embed="rId3"/>
              </a:buBlip>
              <a:defRPr b="0" i="0">
                <a:solidFill>
                  <a:schemeClr val="bg1"/>
                </a:solidFill>
                <a:latin typeface="Amazon Ember Light" charset="0"/>
                <a:ea typeface="Amazon Ember Light" charset="0"/>
                <a:cs typeface="Amazon Ember Light" charset="0"/>
              </a:defRPr>
            </a:lvl3pPr>
            <a:lvl4pPr marL="1600200" indent="-228600">
              <a:buFontTx/>
              <a:buBlip>
                <a:blip r:embed="rId3"/>
              </a:buBlip>
              <a:defRPr b="0" i="0">
                <a:solidFill>
                  <a:schemeClr val="bg1"/>
                </a:solidFill>
                <a:latin typeface="Amazon Ember Light" charset="0"/>
                <a:ea typeface="Amazon Ember Light" charset="0"/>
                <a:cs typeface="Amazon Ember Light" charset="0"/>
              </a:defRPr>
            </a:lvl4pPr>
            <a:lvl5pPr marL="2057400" indent="-228600">
              <a:buFontTx/>
              <a:buBlip>
                <a:blip r:embed="rId3"/>
              </a:buBlip>
              <a:defRPr b="0" i="0">
                <a:solidFill>
                  <a:schemeClr val="bg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b="0" i="0">
                <a:solidFill>
                  <a:schemeClr val="bg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
        <p:nvSpPr>
          <p:cNvPr id="7" name="TextBox 6"/>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extLst>
      <p:ext uri="{BB962C8B-B14F-4D97-AF65-F5344CB8AC3E}">
        <p14:creationId xmlns:p14="http://schemas.microsoft.com/office/powerpoint/2010/main" val="2139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9524"/>
          </a:xfrm>
          <a:prstGeom prst="rect">
            <a:avLst/>
          </a:prstGeom>
        </p:spPr>
      </p:pic>
      <p:sp>
        <p:nvSpPr>
          <p:cNvPr id="2" name="Title 1"/>
          <p:cNvSpPr>
            <a:spLocks noGrp="1"/>
          </p:cNvSpPr>
          <p:nvPr>
            <p:ph type="title"/>
          </p:nvPr>
        </p:nvSpPr>
        <p:spPr>
          <a:xfrm>
            <a:off x="662608" y="2770243"/>
            <a:ext cx="11115261" cy="779463"/>
          </a:xfrm>
        </p:spPr>
        <p:txBody>
          <a:bodyPr>
            <a:noAutofit/>
          </a:bodyPr>
          <a:lstStyle>
            <a:lvl1pPr>
              <a:defRPr sz="6000"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6" name="Slide Number Placeholder 5"/>
          <p:cNvSpPr>
            <a:spLocks noGrp="1"/>
          </p:cNvSpPr>
          <p:nvPr>
            <p:ph type="sldNum" sz="quarter" idx="12"/>
          </p:nvPr>
        </p:nvSpPr>
        <p:spPr/>
        <p:txBody>
          <a:bodyPr/>
          <a:lstStyle>
            <a:lvl1pPr>
              <a:defRPr b="0" i="0">
                <a:solidFill>
                  <a:schemeClr val="bg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5_Title and Content">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68" y="-2237"/>
            <a:ext cx="12193268" cy="6860237"/>
          </a:xfrm>
          <a:prstGeom prst="rect">
            <a:avLst/>
          </a:prstGeom>
        </p:spPr>
      </p:pic>
      <p:sp>
        <p:nvSpPr>
          <p:cNvPr id="2" name="Title 1"/>
          <p:cNvSpPr>
            <a:spLocks noGrp="1"/>
          </p:cNvSpPr>
          <p:nvPr userDrawn="1">
            <p:ph type="title"/>
          </p:nvPr>
        </p:nvSpPr>
        <p:spPr>
          <a:xfrm>
            <a:off x="238539" y="263527"/>
            <a:ext cx="11115261"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userDrawn="1">
            <p:ph idx="1"/>
          </p:nvPr>
        </p:nvSpPr>
        <p:spPr>
          <a:xfrm>
            <a:off x="238539" y="1440305"/>
            <a:ext cx="10515600" cy="4913308"/>
          </a:xfrm>
        </p:spPr>
        <p:txBody>
          <a:bodyPr/>
          <a:lstStyle>
            <a:lvl1pPr marL="228600" indent="-228600">
              <a:buFontTx/>
              <a:buBlip>
                <a:blip r:embed="rId3"/>
              </a:buBlip>
              <a:defRPr b="0" i="0">
                <a:solidFill>
                  <a:schemeClr val="tx1"/>
                </a:solidFill>
                <a:latin typeface="Amazon Ember Light" charset="0"/>
                <a:ea typeface="Amazon Ember Light" charset="0"/>
                <a:cs typeface="Amazon Ember Light" charset="0"/>
              </a:defRPr>
            </a:lvl1pPr>
            <a:lvl2pPr marL="685800" indent="-228600">
              <a:buFontTx/>
              <a:buBlip>
                <a:blip r:embed="rId3"/>
              </a:buBlip>
              <a:defRPr b="0" i="0">
                <a:solidFill>
                  <a:schemeClr val="tx1"/>
                </a:solidFill>
                <a:latin typeface="Amazon Ember Light" charset="0"/>
                <a:ea typeface="Amazon Ember Light" charset="0"/>
                <a:cs typeface="Amazon Ember Light" charset="0"/>
              </a:defRPr>
            </a:lvl2pPr>
            <a:lvl3pPr marL="1143000" indent="-228600">
              <a:buFontTx/>
              <a:buBlip>
                <a:blip r:embed="rId3"/>
              </a:buBlip>
              <a:defRPr b="0" i="0">
                <a:solidFill>
                  <a:schemeClr val="tx1"/>
                </a:solidFill>
                <a:latin typeface="Amazon Ember Light" charset="0"/>
                <a:ea typeface="Amazon Ember Light" charset="0"/>
                <a:cs typeface="Amazon Ember Light" charset="0"/>
              </a:defRPr>
            </a:lvl3pPr>
            <a:lvl4pPr marL="1600200" indent="-228600">
              <a:buFontTx/>
              <a:buBlip>
                <a:blip r:embed="rId3"/>
              </a:buBlip>
              <a:defRPr b="0" i="0">
                <a:solidFill>
                  <a:schemeClr val="tx1"/>
                </a:solidFill>
                <a:latin typeface="Amazon Ember Light" charset="0"/>
                <a:ea typeface="Amazon Ember Light" charset="0"/>
                <a:cs typeface="Amazon Ember Light" charset="0"/>
              </a:defRPr>
            </a:lvl4pPr>
            <a:lvl5pPr marL="2057400" indent="-228600">
              <a:buFontTx/>
              <a:buBlip>
                <a:blip r:embed="rId3"/>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userDrawn="1">
            <p:ph type="sldNum" sz="quarter" idx="12"/>
          </p:nvPr>
        </p:nvSpPr>
        <p:spPr/>
        <p:txBody>
          <a:bodyPr/>
          <a:lstStyle>
            <a:lvl1pPr>
              <a:defRPr b="0" i="0">
                <a:solidFill>
                  <a:schemeClr val="tx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
        <p:nvSpPr>
          <p:cNvPr id="4" name="TextBox 3"/>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68" y="-2237"/>
            <a:ext cx="12193268" cy="6860237"/>
          </a:xfrm>
          <a:prstGeom prst="rect">
            <a:avLst/>
          </a:prstGeom>
        </p:spPr>
      </p:pic>
      <p:sp>
        <p:nvSpPr>
          <p:cNvPr id="2" name="Title 1"/>
          <p:cNvSpPr>
            <a:spLocks noGrp="1"/>
          </p:cNvSpPr>
          <p:nvPr userDrawn="1">
            <p:ph type="title"/>
          </p:nvPr>
        </p:nvSpPr>
        <p:spPr>
          <a:xfrm>
            <a:off x="238539" y="263527"/>
            <a:ext cx="11115261"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userDrawn="1">
            <p:ph idx="1"/>
          </p:nvPr>
        </p:nvSpPr>
        <p:spPr>
          <a:xfrm>
            <a:off x="238539" y="1440305"/>
            <a:ext cx="5075583" cy="4913308"/>
          </a:xfrm>
        </p:spPr>
        <p:txBody>
          <a:bodyPr/>
          <a:lstStyle>
            <a:lvl1pPr marL="228600" indent="-228600">
              <a:buFontTx/>
              <a:buBlip>
                <a:blip r:embed="rId3"/>
              </a:buBlip>
              <a:defRPr b="0" i="0">
                <a:solidFill>
                  <a:schemeClr val="tx1"/>
                </a:solidFill>
                <a:latin typeface="Amazon Ember Light" charset="0"/>
                <a:ea typeface="Amazon Ember Light" charset="0"/>
                <a:cs typeface="Amazon Ember Light" charset="0"/>
              </a:defRPr>
            </a:lvl1pPr>
            <a:lvl2pPr marL="685800" indent="-228600">
              <a:buFontTx/>
              <a:buBlip>
                <a:blip r:embed="rId3"/>
              </a:buBlip>
              <a:defRPr b="0" i="0">
                <a:solidFill>
                  <a:schemeClr val="tx1"/>
                </a:solidFill>
                <a:latin typeface="Amazon Ember Light" charset="0"/>
                <a:ea typeface="Amazon Ember Light" charset="0"/>
                <a:cs typeface="Amazon Ember Light" charset="0"/>
              </a:defRPr>
            </a:lvl2pPr>
            <a:lvl3pPr marL="1143000" indent="-228600">
              <a:buFontTx/>
              <a:buBlip>
                <a:blip r:embed="rId3"/>
              </a:buBlip>
              <a:defRPr b="0" i="0">
                <a:solidFill>
                  <a:schemeClr val="tx1"/>
                </a:solidFill>
                <a:latin typeface="Amazon Ember Light" charset="0"/>
                <a:ea typeface="Amazon Ember Light" charset="0"/>
                <a:cs typeface="Amazon Ember Light" charset="0"/>
              </a:defRPr>
            </a:lvl3pPr>
            <a:lvl4pPr marL="1600200" indent="-228600">
              <a:buFontTx/>
              <a:buBlip>
                <a:blip r:embed="rId3"/>
              </a:buBlip>
              <a:defRPr b="0" i="0">
                <a:solidFill>
                  <a:schemeClr val="tx1"/>
                </a:solidFill>
                <a:latin typeface="Amazon Ember Light" charset="0"/>
                <a:ea typeface="Amazon Ember Light" charset="0"/>
                <a:cs typeface="Amazon Ember Light" charset="0"/>
              </a:defRPr>
            </a:lvl4pPr>
            <a:lvl5pPr marL="2057400" indent="-228600">
              <a:buFontTx/>
              <a:buBlip>
                <a:blip r:embed="rId3"/>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userDrawn="1">
            <p:ph type="sldNum" sz="quarter" idx="12"/>
          </p:nvPr>
        </p:nvSpPr>
        <p:spPr/>
        <p:txBody>
          <a:bodyPr/>
          <a:lstStyle>
            <a:lvl1pPr>
              <a:defRPr b="0" i="0">
                <a:solidFill>
                  <a:schemeClr val="tx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
        <p:nvSpPr>
          <p:cNvPr id="10" name="Content Placeholder 2"/>
          <p:cNvSpPr>
            <a:spLocks noGrp="1"/>
          </p:cNvSpPr>
          <p:nvPr>
            <p:ph idx="13"/>
          </p:nvPr>
        </p:nvSpPr>
        <p:spPr>
          <a:xfrm>
            <a:off x="5796169" y="1440305"/>
            <a:ext cx="5075583" cy="4913308"/>
          </a:xfrm>
        </p:spPr>
        <p:txBody>
          <a:bodyPr/>
          <a:lstStyle>
            <a:lvl1pPr marL="228600" indent="-228600">
              <a:buFontTx/>
              <a:buBlip>
                <a:blip r:embed="rId3"/>
              </a:buBlip>
              <a:defRPr b="0" i="0">
                <a:solidFill>
                  <a:schemeClr val="tx1"/>
                </a:solidFill>
                <a:latin typeface="Amazon Ember Light" charset="0"/>
                <a:ea typeface="Amazon Ember Light" charset="0"/>
                <a:cs typeface="Amazon Ember Light" charset="0"/>
              </a:defRPr>
            </a:lvl1pPr>
            <a:lvl2pPr marL="685800" indent="-228600">
              <a:buFontTx/>
              <a:buBlip>
                <a:blip r:embed="rId3"/>
              </a:buBlip>
              <a:defRPr b="0" i="0">
                <a:solidFill>
                  <a:schemeClr val="tx1"/>
                </a:solidFill>
                <a:latin typeface="Amazon Ember Light" charset="0"/>
                <a:ea typeface="Amazon Ember Light" charset="0"/>
                <a:cs typeface="Amazon Ember Light" charset="0"/>
              </a:defRPr>
            </a:lvl2pPr>
            <a:lvl3pPr marL="1143000" indent="-228600">
              <a:buFontTx/>
              <a:buBlip>
                <a:blip r:embed="rId3"/>
              </a:buBlip>
              <a:defRPr b="0" i="0">
                <a:solidFill>
                  <a:schemeClr val="tx1"/>
                </a:solidFill>
                <a:latin typeface="Amazon Ember Light" charset="0"/>
                <a:ea typeface="Amazon Ember Light" charset="0"/>
                <a:cs typeface="Amazon Ember Light" charset="0"/>
              </a:defRPr>
            </a:lvl3pPr>
            <a:lvl4pPr marL="1600200" indent="-228600">
              <a:buFontTx/>
              <a:buBlip>
                <a:blip r:embed="rId3"/>
              </a:buBlip>
              <a:defRPr b="0" i="0">
                <a:solidFill>
                  <a:schemeClr val="tx1"/>
                </a:solidFill>
                <a:latin typeface="Amazon Ember Light" charset="0"/>
                <a:ea typeface="Amazon Ember Light" charset="0"/>
                <a:cs typeface="Amazon Ember Light" charset="0"/>
              </a:defRPr>
            </a:lvl4pPr>
            <a:lvl5pPr marL="2057400" indent="-228600">
              <a:buFontTx/>
              <a:buBlip>
                <a:blip r:embed="rId3"/>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Box 11"/>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B8D881-A1FF-A248-B220-002DCF0CB8A4}" type="datetimeFigureOut">
              <a:rPr lang="en-US" smtClean="0"/>
              <a:t>9/2/2021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C43BFD-8FF7-A343-A8A6-E2338FCE8046}" type="slidenum">
              <a:rPr lang="en-US" smtClean="0"/>
              <a:t>‹N°›</a:t>
            </a:fld>
            <a:endParaRPr lang="en-US" dirty="0"/>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72" r:id="rId4"/>
    <p:sldLayoutId id="214748367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10.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tags" Target="../tags/tag11.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4.xml"/><Relationship Id="rId1" Type="http://schemas.openxmlformats.org/officeDocument/2006/relationships/tags" Target="../tags/tag14.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xml"/><Relationship Id="rId1" Type="http://schemas.openxmlformats.org/officeDocument/2006/relationships/tags" Target="../tags/tag15.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7" Type="http://schemas.openxmlformats.org/officeDocument/2006/relationships/image" Target="../media/image21.png"/><Relationship Id="rId2" Type="http://schemas.openxmlformats.org/officeDocument/2006/relationships/slideLayout" Target="../slideLayouts/slideLayout4.xml"/><Relationship Id="rId1" Type="http://schemas.openxmlformats.org/officeDocument/2006/relationships/tags" Target="../tags/tag16.xml"/><Relationship Id="rId6" Type="http://schemas.openxmlformats.org/officeDocument/2006/relationships/image" Target="../media/image20.png"/><Relationship Id="rId5" Type="http://schemas.openxmlformats.org/officeDocument/2006/relationships/image" Target="../media/image16.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4.xml"/><Relationship Id="rId1" Type="http://schemas.openxmlformats.org/officeDocument/2006/relationships/tags" Target="../tags/tag18.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xml"/><Relationship Id="rId1" Type="http://schemas.openxmlformats.org/officeDocument/2006/relationships/tags" Target="../tags/tag19.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4.xml"/><Relationship Id="rId1" Type="http://schemas.openxmlformats.org/officeDocument/2006/relationships/tags" Target="../tags/tag20.xm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7" Type="http://schemas.openxmlformats.org/officeDocument/2006/relationships/image" Target="../media/image23.png"/><Relationship Id="rId2" Type="http://schemas.openxmlformats.org/officeDocument/2006/relationships/slideLayout" Target="../slideLayouts/slideLayout4.xml"/><Relationship Id="rId1" Type="http://schemas.openxmlformats.org/officeDocument/2006/relationships/tags" Target="../tags/tag2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4.xml"/><Relationship Id="rId1" Type="http://schemas.openxmlformats.org/officeDocument/2006/relationships/tags" Target="../tags/tag22.xml"/><Relationship Id="rId6" Type="http://schemas.openxmlformats.org/officeDocument/2006/relationships/image" Target="../media/image28.png"/><Relationship Id="rId5" Type="http://schemas.openxmlformats.org/officeDocument/2006/relationships/image" Target="../media/image23.png"/><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4.xml"/><Relationship Id="rId1" Type="http://schemas.openxmlformats.org/officeDocument/2006/relationships/tags" Target="../tags/tag23.xml"/><Relationship Id="rId5" Type="http://schemas.openxmlformats.org/officeDocument/2006/relationships/image" Target="../media/image23.png"/><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4.xml"/><Relationship Id="rId1" Type="http://schemas.openxmlformats.org/officeDocument/2006/relationships/tags" Target="../tags/tag24.xml"/><Relationship Id="rId5" Type="http://schemas.openxmlformats.org/officeDocument/2006/relationships/image" Target="../media/image23.png"/><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4.xml"/><Relationship Id="rId1" Type="http://schemas.openxmlformats.org/officeDocument/2006/relationships/tags" Target="../tags/tag25.xml"/><Relationship Id="rId5" Type="http://schemas.openxmlformats.org/officeDocument/2006/relationships/image" Target="../media/image23.png"/><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4.xml"/><Relationship Id="rId1" Type="http://schemas.openxmlformats.org/officeDocument/2006/relationships/tags" Target="../tags/tag26.xml"/><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4.xml"/><Relationship Id="rId1" Type="http://schemas.openxmlformats.org/officeDocument/2006/relationships/tags" Target="../tags/tag27.xml"/><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4.xml"/><Relationship Id="rId1" Type="http://schemas.openxmlformats.org/officeDocument/2006/relationships/tags" Target="../tags/tag28.xml"/><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4.xml"/><Relationship Id="rId1" Type="http://schemas.openxmlformats.org/officeDocument/2006/relationships/tags" Target="../tags/tag29.xml"/><Relationship Id="rId4" Type="http://schemas.openxmlformats.org/officeDocument/2006/relationships/image" Target="../media/image23.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ags" Target="../tags/tag30.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ags" Target="../tags/tag31.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4.xml"/><Relationship Id="rId1" Type="http://schemas.openxmlformats.org/officeDocument/2006/relationships/tags" Target="../tags/tag32.xml"/><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4.xml"/><Relationship Id="rId1" Type="http://schemas.openxmlformats.org/officeDocument/2006/relationships/tags" Target="../tags/tag33.xml"/><Relationship Id="rId4" Type="http://schemas.openxmlformats.org/officeDocument/2006/relationships/image" Target="../media/image14.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7" Type="http://schemas.openxmlformats.org/officeDocument/2006/relationships/image" Target="../media/image35.emf"/><Relationship Id="rId2" Type="http://schemas.openxmlformats.org/officeDocument/2006/relationships/slideLayout" Target="../slideLayouts/slideLayout4.xml"/><Relationship Id="rId1" Type="http://schemas.openxmlformats.org/officeDocument/2006/relationships/tags" Target="../tags/tag34.xml"/><Relationship Id="rId6" Type="http://schemas.openxmlformats.org/officeDocument/2006/relationships/image" Target="../media/image34.png"/><Relationship Id="rId5" Type="http://schemas.openxmlformats.org/officeDocument/2006/relationships/image" Target="../media/image14.png"/><Relationship Id="rId4" Type="http://schemas.openxmlformats.org/officeDocument/2006/relationships/image" Target="../media/image33.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4.xml"/><Relationship Id="rId1" Type="http://schemas.openxmlformats.org/officeDocument/2006/relationships/tags" Target="../tags/tag35.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4.xml"/><Relationship Id="rId1" Type="http://schemas.openxmlformats.org/officeDocument/2006/relationships/tags" Target="../tags/tag36.xml"/><Relationship Id="rId5" Type="http://schemas.openxmlformats.org/officeDocument/2006/relationships/image" Target="../media/image14.png"/><Relationship Id="rId4" Type="http://schemas.openxmlformats.org/officeDocument/2006/relationships/image" Target="../media/image36.png"/></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tags" Target="../tags/tag38.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4.xml"/><Relationship Id="rId1" Type="http://schemas.openxmlformats.org/officeDocument/2006/relationships/tags" Target="../tags/tag39.xml"/><Relationship Id="rId4" Type="http://schemas.openxmlformats.org/officeDocument/2006/relationships/image" Target="../media/image37.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4.xml"/><Relationship Id="rId1" Type="http://schemas.openxmlformats.org/officeDocument/2006/relationships/tags" Target="../tags/tag40.xml"/><Relationship Id="rId4" Type="http://schemas.openxmlformats.org/officeDocument/2006/relationships/image" Target="../media/image37.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4.xml"/><Relationship Id="rId1" Type="http://schemas.openxmlformats.org/officeDocument/2006/relationships/tags" Target="../tags/tag41.xml"/><Relationship Id="rId4" Type="http://schemas.openxmlformats.org/officeDocument/2006/relationships/image" Target="../media/image38.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4.xml"/><Relationship Id="rId1" Type="http://schemas.openxmlformats.org/officeDocument/2006/relationships/tags" Target="../tags/tag42.xml"/><Relationship Id="rId6" Type="http://schemas.openxmlformats.org/officeDocument/2006/relationships/image" Target="../media/image37.png"/><Relationship Id="rId5" Type="http://schemas.openxmlformats.org/officeDocument/2006/relationships/image" Target="../media/image40.png"/><Relationship Id="rId4" Type="http://schemas.openxmlformats.org/officeDocument/2006/relationships/image" Target="../media/image39.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4.xml"/><Relationship Id="rId1" Type="http://schemas.openxmlformats.org/officeDocument/2006/relationships/tags" Target="../tags/tag43.xml"/><Relationship Id="rId4" Type="http://schemas.openxmlformats.org/officeDocument/2006/relationships/image" Target="../media/image37.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4.xml"/><Relationship Id="rId1" Type="http://schemas.openxmlformats.org/officeDocument/2006/relationships/tags" Target="../tags/tag44.xml"/><Relationship Id="rId5" Type="http://schemas.openxmlformats.org/officeDocument/2006/relationships/image" Target="../media/image37.png"/><Relationship Id="rId4" Type="http://schemas.openxmlformats.org/officeDocument/2006/relationships/image" Target="../media/image41.png"/></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5.xml"/><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slideLayout" Target="../slideLayouts/slideLayout4.xml"/><Relationship Id="rId1" Type="http://schemas.openxmlformats.org/officeDocument/2006/relationships/tags" Target="../tags/tag5.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4.xml"/><Relationship Id="rId1" Type="http://schemas.openxmlformats.org/officeDocument/2006/relationships/tags" Target="../tags/tag45.xml"/><Relationship Id="rId5" Type="http://schemas.openxmlformats.org/officeDocument/2006/relationships/image" Target="../media/image37.png"/><Relationship Id="rId4" Type="http://schemas.openxmlformats.org/officeDocument/2006/relationships/image" Target="../media/image42.png"/></Relationships>
</file>

<file path=ppt/slides/_rels/slide5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2.xml"/><Relationship Id="rId1" Type="http://schemas.openxmlformats.org/officeDocument/2006/relationships/tags" Target="../tags/tag46.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4.xml"/><Relationship Id="rId1" Type="http://schemas.openxmlformats.org/officeDocument/2006/relationships/tags" Target="../tags/tag47.xml"/><Relationship Id="rId6" Type="http://schemas.openxmlformats.org/officeDocument/2006/relationships/image" Target="../media/image44.png"/><Relationship Id="rId5" Type="http://schemas.openxmlformats.org/officeDocument/2006/relationships/image" Target="../media/image43.gif"/><Relationship Id="rId4" Type="http://schemas.openxmlformats.org/officeDocument/2006/relationships/image" Target="../media/image5.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1.xml"/><Relationship Id="rId1" Type="http://schemas.openxmlformats.org/officeDocument/2006/relationships/tags" Target="../tags/tag48.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ags" Target="../tags/tag7.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tags" Target="../tags/tag8.xml"/><Relationship Id="rId5" Type="http://schemas.openxmlformats.org/officeDocument/2006/relationships/image" Target="../media/image1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tags" Target="../tags/tag9.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5436732" y="3314568"/>
            <a:ext cx="6609493" cy="1303418"/>
          </a:xfrm>
        </p:spPr>
        <p:txBody>
          <a:bodyPr/>
          <a:lstStyle/>
          <a:p>
            <a:r>
              <a:rPr lang="en-US" sz="5400" dirty="0"/>
              <a:t>Module 2, Section 2:                        AWS Core Services - Storage</a:t>
            </a:r>
          </a:p>
        </p:txBody>
      </p:sp>
      <p:sp>
        <p:nvSpPr>
          <p:cNvPr id="3" name="TextBox 2">
            <a:extLst>
              <a:ext uri="{FF2B5EF4-FFF2-40B4-BE49-F238E27FC236}">
                <a16:creationId xmlns:a16="http://schemas.microsoft.com/office/drawing/2014/main" id="{0497E0D5-7B40-3741-A604-6928BDF2DDAB}"/>
              </a:ext>
            </a:extLst>
          </p:cNvPr>
          <p:cNvSpPr txBox="1"/>
          <p:nvPr/>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custDataLst>
      <p:tags r:id="rId1"/>
    </p:custDataLst>
    <p:extLst>
      <p:ext uri="{BB962C8B-B14F-4D97-AF65-F5344CB8AC3E}">
        <p14:creationId xmlns:p14="http://schemas.microsoft.com/office/powerpoint/2010/main" val="22608311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de volumes Amazon EBS</a:t>
            </a: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4153681733"/>
              </p:ext>
            </p:extLst>
          </p:nvPr>
        </p:nvGraphicFramePr>
        <p:xfrm>
          <a:off x="-254976" y="2659918"/>
          <a:ext cx="12062313" cy="2047003"/>
        </p:xfrm>
        <a:graphic>
          <a:graphicData uri="http://schemas.openxmlformats.org/drawingml/2006/table">
            <a:tbl>
              <a:tblPr/>
              <a:tblGrid>
                <a:gridCol w="2749014">
                  <a:extLst>
                    <a:ext uri="{9D8B030D-6E8A-4147-A177-3AD203B41FA5}">
                      <a16:colId xmlns:a16="http://schemas.microsoft.com/office/drawing/2014/main" val="20000"/>
                    </a:ext>
                  </a:extLst>
                </a:gridCol>
                <a:gridCol w="2332207">
                  <a:extLst>
                    <a:ext uri="{9D8B030D-6E8A-4147-A177-3AD203B41FA5}">
                      <a16:colId xmlns:a16="http://schemas.microsoft.com/office/drawing/2014/main" val="20001"/>
                    </a:ext>
                  </a:extLst>
                </a:gridCol>
                <a:gridCol w="2338754">
                  <a:extLst>
                    <a:ext uri="{9D8B030D-6E8A-4147-A177-3AD203B41FA5}">
                      <a16:colId xmlns:a16="http://schemas.microsoft.com/office/drawing/2014/main" val="20002"/>
                    </a:ext>
                  </a:extLst>
                </a:gridCol>
                <a:gridCol w="2338754">
                  <a:extLst>
                    <a:ext uri="{9D8B030D-6E8A-4147-A177-3AD203B41FA5}">
                      <a16:colId xmlns:a16="http://schemas.microsoft.com/office/drawing/2014/main" val="20003"/>
                    </a:ext>
                  </a:extLst>
                </a:gridCol>
                <a:gridCol w="2303584">
                  <a:extLst>
                    <a:ext uri="{9D8B030D-6E8A-4147-A177-3AD203B41FA5}">
                      <a16:colId xmlns:a16="http://schemas.microsoft.com/office/drawing/2014/main" val="20004"/>
                    </a:ext>
                  </a:extLst>
                </a:gridCol>
              </a:tblGrid>
              <a:tr h="375596">
                <a:tc>
                  <a:txBody>
                    <a:bodyPr/>
                    <a:lstStyle/>
                    <a:p>
                      <a:pPr algn="l" fontAlgn="b"/>
                      <a:r>
                        <a:rPr lang="en-US" sz="2000" b="0"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rPr>
                        <a:t> </a:t>
                      </a:r>
                    </a:p>
                  </a:txBody>
                  <a:tcPr marL="8768" marR="8768" marT="9767" marB="0" anchor="b">
                    <a:lnL>
                      <a:noFill/>
                    </a:lnL>
                    <a:lnR w="12700" cap="flat" cmpd="sng" algn="ctr">
                      <a:solidFill>
                        <a:schemeClr val="tx1"/>
                      </a:solidFill>
                      <a:prstDash val="solid"/>
                      <a:round/>
                      <a:headEnd type="none" w="med" len="med"/>
                      <a:tailEnd type="none" w="med" len="med"/>
                    </a:lnR>
                    <a:lnT>
                      <a:noFill/>
                    </a:lnT>
                    <a:lnB>
                      <a:noFill/>
                    </a:lnB>
                    <a:noFill/>
                  </a:tcPr>
                </a:tc>
                <a:tc gridSpan="2">
                  <a:txBody>
                    <a:bodyPr/>
                    <a:lstStyle/>
                    <a:p>
                      <a:pPr algn="ctr" fontAlgn="b"/>
                      <a:r>
                        <a:rPr lang="en-US" sz="2000" b="1" i="0" u="none" strike="noStrike" dirty="0">
                          <a:solidFill>
                            <a:srgbClr val="FFFFFF"/>
                          </a:solidFill>
                          <a:effectLst/>
                          <a:latin typeface="Amazon Ember" panose="020B0603020204020204" pitchFamily="34" charset="0"/>
                          <a:ea typeface="Amazon Ember" panose="020B0603020204020204" pitchFamily="34" charset="0"/>
                          <a:cs typeface="Amazon Ember" panose="020B0603020204020204" pitchFamily="34" charset="0"/>
                        </a:rPr>
                        <a:t>Solid-State Drives (SSD)</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hMerge="1">
                  <a:txBody>
                    <a:bodyPr/>
                    <a:lstStyle/>
                    <a:p>
                      <a:endParaRPr lang="en-US"/>
                    </a:p>
                  </a:txBody>
                  <a:tcPr/>
                </a:tc>
                <a:tc gridSpan="2">
                  <a:txBody>
                    <a:bodyPr/>
                    <a:lstStyle/>
                    <a:p>
                      <a:pPr algn="ctr" fontAlgn="b"/>
                      <a:r>
                        <a:rPr lang="en-US" sz="2000" b="1" i="0" u="none" strike="noStrike" dirty="0">
                          <a:solidFill>
                            <a:srgbClr val="FFFFFF"/>
                          </a:solidFill>
                          <a:effectLst/>
                          <a:latin typeface="Amazon Ember" panose="020B0603020204020204" pitchFamily="34" charset="0"/>
                          <a:ea typeface="Amazon Ember" panose="020B0603020204020204" pitchFamily="34" charset="0"/>
                          <a:cs typeface="Amazon Ember" panose="020B0603020204020204" pitchFamily="34" charset="0"/>
                        </a:rPr>
                        <a:t>Hard Disk Drives (HDD)</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tx1">
                        <a:lumMod val="50000"/>
                        <a:lumOff val="50000"/>
                      </a:schemeClr>
                    </a:solidFill>
                  </a:tcPr>
                </a:tc>
                <a:tc hMerge="1">
                  <a:txBody>
                    <a:bodyPr/>
                    <a:lstStyle/>
                    <a:p>
                      <a:endParaRPr lang="en-US"/>
                    </a:p>
                  </a:txBody>
                  <a:tcPr/>
                </a:tc>
                <a:extLst>
                  <a:ext uri="{0D108BD9-81ED-4DB2-BD59-A6C34878D82A}">
                    <a16:rowId xmlns:a16="http://schemas.microsoft.com/office/drawing/2014/main" val="10000"/>
                  </a:ext>
                </a:extLst>
              </a:tr>
              <a:tr h="600956">
                <a:tc>
                  <a:txBody>
                    <a:bodyPr/>
                    <a:lstStyle/>
                    <a:p>
                      <a:pPr algn="l" fontAlgn="b"/>
                      <a:r>
                        <a:rPr lang="en-US" sz="1500" b="0"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rPr>
                        <a:t> </a:t>
                      </a:r>
                    </a:p>
                  </a:txBody>
                  <a:tcPr marL="8768" marR="8768" marT="9767" marB="0" anchor="b">
                    <a:lnL>
                      <a:noFill/>
                    </a:lnL>
                    <a:lnR w="12700" cap="flat" cmpd="sng" algn="ctr">
                      <a:solidFill>
                        <a:schemeClr val="tx1"/>
                      </a:solidFill>
                      <a:prstDash val="solid"/>
                      <a:round/>
                      <a:headEnd type="none" w="med" len="med"/>
                      <a:tailEnd type="none" w="med" len="med"/>
                    </a:lnR>
                    <a:lnT>
                      <a:noFill/>
                    </a:lnT>
                    <a:lnB>
                      <a:noFill/>
                    </a:lnB>
                    <a:noFill/>
                  </a:tcPr>
                </a:tc>
                <a:tc>
                  <a:txBody>
                    <a:bodyPr/>
                    <a:lstStyle/>
                    <a:p>
                      <a:pPr algn="ctr" fontAlgn="b"/>
                      <a:r>
                        <a:rPr lang="en-US" sz="1700" b="1" i="0" u="none" strike="noStrike" dirty="0">
                          <a:solidFill>
                            <a:srgbClr val="FFFFFF"/>
                          </a:solidFill>
                          <a:effectLst/>
                          <a:latin typeface="Amazon Ember" panose="020B0603020204020204" pitchFamily="34" charset="0"/>
                          <a:ea typeface="Amazon Ember" panose="020B0603020204020204" pitchFamily="34" charset="0"/>
                          <a:cs typeface="Amazon Ember" panose="020B0603020204020204" pitchFamily="34" charset="0"/>
                        </a:rPr>
                        <a:t>General Purpose</a:t>
                      </a:r>
                    </a:p>
                  </a:txBody>
                  <a:tcPr marL="8768" marR="8768" marT="9767"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pPr algn="ctr" fontAlgn="b"/>
                      <a:r>
                        <a:rPr lang="en-US" sz="1700" b="1" i="0" u="none" strike="noStrike" dirty="0">
                          <a:solidFill>
                            <a:srgbClr val="FFFFFF"/>
                          </a:solidFill>
                          <a:effectLst/>
                          <a:latin typeface="Amazon Ember" panose="020B0603020204020204" pitchFamily="34" charset="0"/>
                          <a:ea typeface="Amazon Ember" panose="020B0603020204020204" pitchFamily="34" charset="0"/>
                          <a:cs typeface="Amazon Ember" panose="020B0603020204020204" pitchFamily="34" charset="0"/>
                        </a:rPr>
                        <a:t>Provisioned IOPS</a:t>
                      </a:r>
                    </a:p>
                  </a:txBody>
                  <a:tcPr marL="8768" marR="8768" marT="9767"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fontAlgn="b"/>
                      <a:r>
                        <a:rPr lang="en-US" sz="1700" b="1" i="0" u="none" strike="noStrike" dirty="0">
                          <a:solidFill>
                            <a:srgbClr val="FFFFFF"/>
                          </a:solidFill>
                          <a:effectLst/>
                          <a:latin typeface="Amazon Ember" panose="020B0603020204020204" pitchFamily="34" charset="0"/>
                          <a:ea typeface="Amazon Ember" panose="020B0603020204020204" pitchFamily="34" charset="0"/>
                          <a:cs typeface="Amazon Ember" panose="020B0603020204020204" pitchFamily="34" charset="0"/>
                        </a:rPr>
                        <a:t>Throughput-Optimized</a:t>
                      </a:r>
                    </a:p>
                  </a:txBody>
                  <a:tcPr marL="8768" marR="8768" marT="9767"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fontAlgn="b"/>
                      <a:r>
                        <a:rPr lang="en-US" sz="1700" b="1" i="0" u="none" strike="noStrike" dirty="0">
                          <a:solidFill>
                            <a:srgbClr val="FFFFFF"/>
                          </a:solidFill>
                          <a:effectLst/>
                          <a:latin typeface="Amazon Ember" panose="020B0603020204020204" pitchFamily="34" charset="0"/>
                          <a:ea typeface="Amazon Ember" panose="020B0603020204020204" pitchFamily="34" charset="0"/>
                          <a:cs typeface="Amazon Ember" panose="020B0603020204020204" pitchFamily="34" charset="0"/>
                        </a:rPr>
                        <a:t>Cold</a:t>
                      </a:r>
                    </a:p>
                  </a:txBody>
                  <a:tcPr marL="8768" marR="8768" marT="9767"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10001"/>
                  </a:ext>
                </a:extLst>
              </a:tr>
              <a:tr h="356817">
                <a:tc>
                  <a:txBody>
                    <a:bodyPr/>
                    <a:lstStyle/>
                    <a:p>
                      <a:pPr algn="r" rtl="0" fontAlgn="ctr"/>
                      <a:r>
                        <a:rPr lang="en-US" sz="1600" b="0"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rPr>
                        <a:t>Max volume size</a:t>
                      </a:r>
                    </a:p>
                  </a:txBody>
                  <a:tcPr marL="8768" marR="105211" marT="9767" marB="0" anchor="ctr">
                    <a:lnL>
                      <a:noFill/>
                    </a:lnL>
                    <a:lnR w="12700" cap="flat" cmpd="sng" algn="ctr">
                      <a:solidFill>
                        <a:schemeClr val="tx1"/>
                      </a:solidFill>
                      <a:prstDash val="solid"/>
                      <a:round/>
                      <a:headEnd type="none" w="med" len="med"/>
                      <a:tailEnd type="none" w="med" len="med"/>
                    </a:lnR>
                    <a:lnT>
                      <a:noFill/>
                    </a:lnT>
                    <a:lnB>
                      <a:noFill/>
                    </a:lnB>
                    <a:no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16 TiB</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16 TiB</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16 TiB</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16 TiB</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356817">
                <a:tc>
                  <a:txBody>
                    <a:bodyPr/>
                    <a:lstStyle/>
                    <a:p>
                      <a:pPr algn="r" rtl="0" fontAlgn="ctr"/>
                      <a:r>
                        <a:rPr lang="en-US" sz="1600" b="0"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rPr>
                        <a:t>Max IOPS/volume</a:t>
                      </a:r>
                    </a:p>
                  </a:txBody>
                  <a:tcPr marL="8768" marR="105211" marT="9767" marB="0" anchor="ctr">
                    <a:lnL>
                      <a:noFill/>
                    </a:lnL>
                    <a:lnR w="12700" cap="flat" cmpd="sng" algn="ctr">
                      <a:solidFill>
                        <a:schemeClr val="tx1"/>
                      </a:solidFill>
                      <a:prstDash val="solid"/>
                      <a:round/>
                      <a:headEnd type="none" w="med" len="med"/>
                      <a:tailEnd type="none" w="med" len="med"/>
                    </a:lnR>
                    <a:lnT>
                      <a:noFill/>
                    </a:lnT>
                    <a:lnB>
                      <a:noFill/>
                    </a:lnB>
                    <a:no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16,000</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64,000</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solidFill>
                      <a:srgbClr val="FFFFFF"/>
                    </a:solid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500</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solidFill>
                      <a:srgbClr val="FFFFFF"/>
                    </a:solid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250</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0003"/>
                  </a:ext>
                </a:extLst>
              </a:tr>
              <a:tr h="356817">
                <a:tc>
                  <a:txBody>
                    <a:bodyPr/>
                    <a:lstStyle/>
                    <a:p>
                      <a:pPr algn="r" rtl="0" fontAlgn="ctr"/>
                      <a:r>
                        <a:rPr lang="en-US" sz="1600" b="0"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rPr>
                        <a:t>Max throughput/volume</a:t>
                      </a:r>
                    </a:p>
                  </a:txBody>
                  <a:tcPr marL="8768" marR="105211" marT="9767" marB="0" anchor="ctr">
                    <a:lnL>
                      <a:noFill/>
                    </a:lnL>
                    <a:lnR w="12700" cap="flat" cmpd="sng" algn="ctr">
                      <a:solidFill>
                        <a:schemeClr val="tx1"/>
                      </a:solidFill>
                      <a:prstDash val="solid"/>
                      <a:round/>
                      <a:headEnd type="none" w="med" len="med"/>
                      <a:tailEnd type="none" w="med" len="med"/>
                    </a:lnR>
                    <a:lnT>
                      <a:noFill/>
                    </a:lnT>
                    <a:lnB>
                      <a:noFill/>
                    </a:lnB>
                    <a:no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250 MiB/s</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1,000 MiB/s</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500 MiB/s</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b"/>
                      <a:r>
                        <a:rPr lang="en-US" sz="19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250 MiB/s</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pic>
        <p:nvPicPr>
          <p:cNvPr id="8" name="Picture 7"/>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353800" y="5969978"/>
            <a:ext cx="955364" cy="955364"/>
          </a:xfrm>
          <a:prstGeom prst="rect">
            <a:avLst/>
          </a:prstGeom>
        </p:spPr>
      </p:pic>
    </p:spTree>
    <p:custDataLst>
      <p:tags r:id="rId1"/>
    </p:custDataLst>
    <p:extLst>
      <p:ext uri="{BB962C8B-B14F-4D97-AF65-F5344CB8AC3E}">
        <p14:creationId xmlns:p14="http://schemas.microsoft.com/office/powerpoint/2010/main" val="2143473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idx="1"/>
            <p:extLst>
              <p:ext uri="{D42A27DB-BD31-4B8C-83A1-F6EECF244321}">
                <p14:modId xmlns:p14="http://schemas.microsoft.com/office/powerpoint/2010/main" val="3788652714"/>
              </p:ext>
            </p:extLst>
          </p:nvPr>
        </p:nvGraphicFramePr>
        <p:xfrm>
          <a:off x="-139486" y="1315103"/>
          <a:ext cx="11211551" cy="5165981"/>
        </p:xfrm>
        <a:graphic>
          <a:graphicData uri="http://schemas.openxmlformats.org/drawingml/2006/table">
            <a:tbl>
              <a:tblPr/>
              <a:tblGrid>
                <a:gridCol w="1431379">
                  <a:extLst>
                    <a:ext uri="{9D8B030D-6E8A-4147-A177-3AD203B41FA5}">
                      <a16:colId xmlns:a16="http://schemas.microsoft.com/office/drawing/2014/main" val="20000"/>
                    </a:ext>
                  </a:extLst>
                </a:gridCol>
                <a:gridCol w="2459176">
                  <a:extLst>
                    <a:ext uri="{9D8B030D-6E8A-4147-A177-3AD203B41FA5}">
                      <a16:colId xmlns:a16="http://schemas.microsoft.com/office/drawing/2014/main" val="20001"/>
                    </a:ext>
                  </a:extLst>
                </a:gridCol>
                <a:gridCol w="2449754">
                  <a:extLst>
                    <a:ext uri="{9D8B030D-6E8A-4147-A177-3AD203B41FA5}">
                      <a16:colId xmlns:a16="http://schemas.microsoft.com/office/drawing/2014/main" val="20002"/>
                    </a:ext>
                  </a:extLst>
                </a:gridCol>
                <a:gridCol w="2421488">
                  <a:extLst>
                    <a:ext uri="{9D8B030D-6E8A-4147-A177-3AD203B41FA5}">
                      <a16:colId xmlns:a16="http://schemas.microsoft.com/office/drawing/2014/main" val="20003"/>
                    </a:ext>
                  </a:extLst>
                </a:gridCol>
                <a:gridCol w="2449754">
                  <a:extLst>
                    <a:ext uri="{9D8B030D-6E8A-4147-A177-3AD203B41FA5}">
                      <a16:colId xmlns:a16="http://schemas.microsoft.com/office/drawing/2014/main" val="20004"/>
                    </a:ext>
                  </a:extLst>
                </a:gridCol>
              </a:tblGrid>
              <a:tr h="436141">
                <a:tc>
                  <a:txBody>
                    <a:bodyPr/>
                    <a:lstStyle/>
                    <a:p>
                      <a:pPr algn="l" fontAlgn="b"/>
                      <a:r>
                        <a:rPr lang="en-US" sz="2400" b="0" i="0" u="none" strike="noStrike" dirty="0">
                          <a:solidFill>
                            <a:srgbClr val="000000"/>
                          </a:solidFill>
                          <a:effectLst/>
                          <a:latin typeface="Calibri" panose="020F0502020204030204" pitchFamily="34" charset="0"/>
                        </a:rPr>
                        <a:t> </a:t>
                      </a:r>
                    </a:p>
                  </a:txBody>
                  <a:tcPr marL="8768" marR="8768" marT="9767" marB="0" anchor="b">
                    <a:lnL>
                      <a:noFill/>
                    </a:lnL>
                    <a:lnR w="12700" cap="flat" cmpd="sng" algn="ctr">
                      <a:solidFill>
                        <a:schemeClr val="tx1"/>
                      </a:solidFill>
                      <a:prstDash val="solid"/>
                      <a:round/>
                      <a:headEnd type="none" w="med" len="med"/>
                      <a:tailEnd type="none" w="med" len="med"/>
                    </a:lnR>
                    <a:lnT>
                      <a:noFill/>
                    </a:lnT>
                    <a:lnB>
                      <a:noFill/>
                    </a:lnB>
                    <a:noFill/>
                  </a:tcPr>
                </a:tc>
                <a:tc gridSpan="2">
                  <a:txBody>
                    <a:bodyPr/>
                    <a:lstStyle/>
                    <a:p>
                      <a:pPr algn="ctr" fontAlgn="b"/>
                      <a:r>
                        <a:rPr lang="en-US" sz="2400" b="1" i="0" u="none" strike="noStrike" dirty="0">
                          <a:solidFill>
                            <a:srgbClr val="FFFFFF"/>
                          </a:solidFill>
                          <a:effectLst/>
                          <a:latin typeface="Calibri" panose="020F0502020204030204" pitchFamily="34" charset="0"/>
                        </a:rPr>
                        <a:t>Solid-State Drives (SSD)</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hMerge="1">
                  <a:txBody>
                    <a:bodyPr/>
                    <a:lstStyle/>
                    <a:p>
                      <a:endParaRPr lang="en-US"/>
                    </a:p>
                  </a:txBody>
                  <a:tcPr/>
                </a:tc>
                <a:tc gridSpan="2">
                  <a:txBody>
                    <a:bodyPr/>
                    <a:lstStyle/>
                    <a:p>
                      <a:pPr algn="ctr" fontAlgn="b"/>
                      <a:r>
                        <a:rPr lang="en-US" sz="2400" b="1" i="0" u="none" strike="noStrike" dirty="0">
                          <a:solidFill>
                            <a:srgbClr val="FFFFFF"/>
                          </a:solidFill>
                          <a:effectLst/>
                          <a:latin typeface="Calibri" panose="020F0502020204030204" pitchFamily="34" charset="0"/>
                        </a:rPr>
                        <a:t>Hard Disk Drives (HDD)</a:t>
                      </a:r>
                    </a:p>
                  </a:txBody>
                  <a:tcPr marL="8768" marR="8768" marT="976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tx1">
                        <a:lumMod val="50000"/>
                        <a:lumOff val="50000"/>
                      </a:schemeClr>
                    </a:solidFill>
                  </a:tcPr>
                </a:tc>
                <a:tc hMerge="1">
                  <a:txBody>
                    <a:bodyPr/>
                    <a:lstStyle/>
                    <a:p>
                      <a:endParaRPr lang="en-US"/>
                    </a:p>
                  </a:txBody>
                  <a:tcPr/>
                </a:tc>
                <a:extLst>
                  <a:ext uri="{0D108BD9-81ED-4DB2-BD59-A6C34878D82A}">
                    <a16:rowId xmlns:a16="http://schemas.microsoft.com/office/drawing/2014/main" val="10000"/>
                  </a:ext>
                </a:extLst>
              </a:tr>
              <a:tr h="543034">
                <a:tc>
                  <a:txBody>
                    <a:bodyPr/>
                    <a:lstStyle/>
                    <a:p>
                      <a:pPr algn="l" fontAlgn="b"/>
                      <a:r>
                        <a:rPr lang="en-US" sz="1600" b="0" i="0" u="none" strike="noStrike" dirty="0">
                          <a:solidFill>
                            <a:srgbClr val="000000"/>
                          </a:solidFill>
                          <a:effectLst/>
                          <a:latin typeface="Calibri" panose="020F0502020204030204" pitchFamily="34" charset="0"/>
                        </a:rPr>
                        <a:t> </a:t>
                      </a:r>
                    </a:p>
                  </a:txBody>
                  <a:tcPr marL="8768" marR="8768" marT="9767" marB="0" anchor="b">
                    <a:lnL>
                      <a:noFill/>
                    </a:lnL>
                    <a:lnR w="12700" cap="flat" cmpd="sng" algn="ctr">
                      <a:solidFill>
                        <a:schemeClr val="tx1"/>
                      </a:solidFill>
                      <a:prstDash val="solid"/>
                      <a:round/>
                      <a:headEnd type="none" w="med" len="med"/>
                      <a:tailEnd type="none" w="med" len="med"/>
                    </a:lnR>
                    <a:lnT>
                      <a:noFill/>
                    </a:lnT>
                    <a:lnB>
                      <a:noFill/>
                    </a:lnB>
                    <a:noFill/>
                  </a:tcPr>
                </a:tc>
                <a:tc>
                  <a:txBody>
                    <a:bodyPr/>
                    <a:lstStyle/>
                    <a:p>
                      <a:pPr algn="ctr" fontAlgn="b"/>
                      <a:r>
                        <a:rPr lang="en-US" sz="1600" b="1" i="0" u="none" strike="noStrike" dirty="0">
                          <a:solidFill>
                            <a:srgbClr val="FFFFFF"/>
                          </a:solidFill>
                          <a:effectLst/>
                          <a:latin typeface="Amazon Ember" panose="020B0603020204020204" pitchFamily="34" charset="0"/>
                          <a:ea typeface="Amazon Ember" panose="020B0603020204020204" pitchFamily="34" charset="0"/>
                          <a:cs typeface="Amazon Ember" panose="020B0603020204020204" pitchFamily="34" charset="0"/>
                        </a:rPr>
                        <a:t>General Purpose</a:t>
                      </a:r>
                    </a:p>
                  </a:txBody>
                  <a:tcPr marL="8768" marR="8768" marT="9767"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pPr algn="ctr" fontAlgn="b"/>
                      <a:r>
                        <a:rPr lang="en-US" sz="1600" b="1" i="0" u="none" strike="noStrike" dirty="0">
                          <a:solidFill>
                            <a:srgbClr val="FFFFFF"/>
                          </a:solidFill>
                          <a:effectLst/>
                          <a:latin typeface="Amazon Ember" panose="020B0603020204020204" pitchFamily="34" charset="0"/>
                          <a:ea typeface="Amazon Ember" panose="020B0603020204020204" pitchFamily="34" charset="0"/>
                          <a:cs typeface="Amazon Ember" panose="020B0603020204020204" pitchFamily="34" charset="0"/>
                        </a:rPr>
                        <a:t>Provisioned IOPS</a:t>
                      </a:r>
                    </a:p>
                  </a:txBody>
                  <a:tcPr marL="8768" marR="8768" marT="9767"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fontAlgn="b"/>
                      <a:r>
                        <a:rPr lang="en-US" sz="1600" b="1" i="0" u="none" strike="noStrike" dirty="0">
                          <a:solidFill>
                            <a:srgbClr val="FFFFFF"/>
                          </a:solidFill>
                          <a:effectLst/>
                          <a:latin typeface="Amazon Ember" panose="020B0603020204020204" pitchFamily="34" charset="0"/>
                          <a:ea typeface="Amazon Ember" panose="020B0603020204020204" pitchFamily="34" charset="0"/>
                          <a:cs typeface="Amazon Ember" panose="020B0603020204020204" pitchFamily="34" charset="0"/>
                        </a:rPr>
                        <a:t>Throughput-Optimized</a:t>
                      </a:r>
                    </a:p>
                  </a:txBody>
                  <a:tcPr marL="8768" marR="8768" marT="9767"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fontAlgn="b"/>
                      <a:r>
                        <a:rPr lang="en-US" sz="1600" b="1" i="0" u="none" strike="noStrike" dirty="0">
                          <a:solidFill>
                            <a:srgbClr val="FFFFFF"/>
                          </a:solidFill>
                          <a:effectLst/>
                          <a:latin typeface="Amazon Ember" panose="020B0603020204020204" pitchFamily="34" charset="0"/>
                          <a:ea typeface="Amazon Ember" panose="020B0603020204020204" pitchFamily="34" charset="0"/>
                          <a:cs typeface="Amazon Ember" panose="020B0603020204020204" pitchFamily="34" charset="0"/>
                        </a:rPr>
                        <a:t>Cold</a:t>
                      </a:r>
                    </a:p>
                  </a:txBody>
                  <a:tcPr marL="8768" marR="8768" marT="9767"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10001"/>
                  </a:ext>
                </a:extLst>
              </a:tr>
              <a:tr h="3607686">
                <a:tc>
                  <a:txBody>
                    <a:bodyPr/>
                    <a:lstStyle/>
                    <a:p>
                      <a:pPr algn="ctr" rtl="0" fontAlgn="ctr"/>
                      <a:r>
                        <a:rPr lang="en-US" sz="2000" b="1"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rPr>
                        <a:t>Use </a:t>
                      </a:r>
                    </a:p>
                    <a:p>
                      <a:pPr algn="ctr" rtl="0" fontAlgn="ctr"/>
                      <a:r>
                        <a:rPr lang="en-US" sz="2000" b="1"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rPr>
                        <a:t>Cases</a:t>
                      </a:r>
                    </a:p>
                    <a:p>
                      <a:pPr algn="ctr" rtl="0" fontAlgn="ctr"/>
                      <a:endParaRPr lang="en-US" sz="2000" b="1"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endParaRPr>
                    </a:p>
                    <a:p>
                      <a:pPr algn="ctr" rtl="0" fontAlgn="ctr"/>
                      <a:endParaRPr lang="en-US" sz="2000" b="1"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endParaRPr>
                    </a:p>
                    <a:p>
                      <a:pPr algn="ctr" rtl="0" fontAlgn="ctr"/>
                      <a:endParaRPr lang="en-US" sz="2000" b="1"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endParaRPr>
                    </a:p>
                    <a:p>
                      <a:pPr algn="r" rtl="0" fontAlgn="ctr"/>
                      <a:endParaRPr lang="en-US" sz="2000" b="0" i="0" u="none" strike="noStrike" dirty="0">
                        <a:solidFill>
                          <a:srgbClr val="000000"/>
                        </a:solidFill>
                        <a:effectLst/>
                        <a:latin typeface="Arial" panose="020B0604020202020204" pitchFamily="34" charset="0"/>
                      </a:endParaRPr>
                    </a:p>
                  </a:txBody>
                  <a:tcPr marL="8768" marR="105211" marT="9767" marB="0" anchor="ctr">
                    <a:lnL>
                      <a:noFill/>
                    </a:lnL>
                    <a:lnR w="12700" cap="flat" cmpd="sng" algn="ctr">
                      <a:solidFill>
                        <a:schemeClr val="tx1"/>
                      </a:solidFill>
                      <a:prstDash val="solid"/>
                      <a:round/>
                      <a:headEnd type="none" w="med" len="med"/>
                      <a:tailEnd type="none" w="med" len="med"/>
                    </a:lnR>
                    <a:lnT>
                      <a:noFill/>
                    </a:lnT>
                    <a:lnB>
                      <a:noFill/>
                    </a:lnB>
                    <a:noFill/>
                  </a:tcPr>
                </a:tc>
                <a:tc>
                  <a:txBody>
                    <a:bodyPr/>
                    <a:lstStyle/>
                    <a:p>
                      <a:pPr marL="171450" lvl="0" indent="-114300" algn="l" defTabSz="457200" rtl="0" eaLnBrk="1" latinLnBrk="0" hangingPunct="1">
                        <a:spcBef>
                          <a:spcPts val="1200"/>
                        </a:spcBef>
                        <a:buFont typeface="Arial" panose="020B0604020202020204" pitchFamily="34" charset="0"/>
                        <a:buChar char="•"/>
                      </a:pPr>
                      <a:r>
                        <a:rPr lang="fr-FR"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Recommandé pour la plupart des charges de travail</a:t>
                      </a:r>
                    </a:p>
                    <a:p>
                      <a:pPr marL="171450" lvl="0" indent="-114300" algn="l" defTabSz="457200" rtl="0" eaLnBrk="1" latinLnBrk="0" hangingPunct="1">
                        <a:spcBef>
                          <a:spcPts val="1200"/>
                        </a:spcBef>
                        <a:buFont typeface="Arial" panose="020B0604020202020204" pitchFamily="34" charset="0"/>
                        <a:buChar char="•"/>
                      </a:pPr>
                      <a:r>
                        <a:rPr lang="fr-FR"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Volumes de démarrage du système</a:t>
                      </a:r>
                    </a:p>
                    <a:p>
                      <a:pPr marL="171450" lvl="0" indent="-114300" algn="l" defTabSz="457200" rtl="0" eaLnBrk="1" latinLnBrk="0" hangingPunct="1">
                        <a:spcBef>
                          <a:spcPts val="1200"/>
                        </a:spcBef>
                        <a:buFont typeface="Arial" panose="020B0604020202020204" pitchFamily="34" charset="0"/>
                        <a:buChar char="•"/>
                      </a:pPr>
                      <a:r>
                        <a:rPr lang="en-US"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Machines </a:t>
                      </a:r>
                      <a:r>
                        <a:rPr lang="en-US" sz="1400" kern="1200" dirty="0" err="1">
                          <a:solidFill>
                            <a:schemeClr val="dk1"/>
                          </a:solidFill>
                          <a:latin typeface="Amazon Ember" panose="020B0603020204020204" pitchFamily="34" charset="0"/>
                          <a:ea typeface="Amazon Ember" panose="020B0603020204020204" pitchFamily="34" charset="0"/>
                          <a:cs typeface="Amazon Ember" panose="020B0603020204020204" pitchFamily="34" charset="0"/>
                        </a:rPr>
                        <a:t>virtuelles</a:t>
                      </a:r>
                      <a:endParaRPr lang="en-US"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endParaRPr>
                    </a:p>
                    <a:p>
                      <a:pPr marL="171450" lvl="0" indent="-114300" algn="l" defTabSz="457200" rtl="0" eaLnBrk="1" latinLnBrk="0" hangingPunct="1">
                        <a:spcBef>
                          <a:spcPts val="1200"/>
                        </a:spcBef>
                        <a:buFont typeface="Arial" panose="020B0604020202020204" pitchFamily="34" charset="0"/>
                        <a:buChar char="•"/>
                      </a:pPr>
                      <a:r>
                        <a:rPr lang="fr-FR"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Applications interactives à faible latence</a:t>
                      </a:r>
                    </a:p>
                    <a:p>
                      <a:pPr marL="171450" lvl="0" indent="-114300" algn="l" defTabSz="457200" rtl="0" eaLnBrk="1" latinLnBrk="0" hangingPunct="1">
                        <a:spcBef>
                          <a:spcPts val="1200"/>
                        </a:spcBef>
                        <a:buFont typeface="Arial" panose="020B0604020202020204" pitchFamily="34" charset="0"/>
                        <a:buChar char="•"/>
                      </a:pPr>
                      <a:r>
                        <a:rPr lang="fr-FR"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Environnements de développement et de test</a:t>
                      </a:r>
                      <a:endParaRPr lang="en-US" sz="1400" b="0"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endParaRPr>
                    </a:p>
                  </a:txBody>
                  <a:tcPr marL="164168" marR="164168" marT="182880" marB="1828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168275" lvl="0" indent="-114300" algn="l" defTabSz="457200" rtl="0" eaLnBrk="1" latinLnBrk="0" hangingPunct="1">
                        <a:spcBef>
                          <a:spcPts val="1200"/>
                        </a:spcBef>
                        <a:buFont typeface="Arial" panose="020B0604020202020204" pitchFamily="34" charset="0"/>
                        <a:buChar char="•"/>
                      </a:pPr>
                      <a:r>
                        <a:rPr lang="fr-FR"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Applications métier critiques qui nécessitent des performances IOPS soutenues, ou plus de 16 000 IOPS ou 250 </a:t>
                      </a:r>
                      <a:r>
                        <a:rPr lang="fr-FR" sz="1400" kern="1200" dirty="0" err="1">
                          <a:solidFill>
                            <a:schemeClr val="dk1"/>
                          </a:solidFill>
                          <a:latin typeface="Amazon Ember" panose="020B0603020204020204" pitchFamily="34" charset="0"/>
                          <a:ea typeface="Amazon Ember" panose="020B0603020204020204" pitchFamily="34" charset="0"/>
                          <a:cs typeface="Amazon Ember" panose="020B0603020204020204" pitchFamily="34" charset="0"/>
                        </a:rPr>
                        <a:t>Mio</a:t>
                      </a:r>
                      <a:r>
                        <a:rPr lang="fr-FR"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/s de débit par volume</a:t>
                      </a:r>
                      <a:endParaRPr lang="en-US" sz="1400" kern="1200" baseline="0" dirty="0">
                        <a:solidFill>
                          <a:schemeClr val="dk1"/>
                        </a:solidFill>
                        <a:latin typeface="Amazon Ember" panose="020B0603020204020204" pitchFamily="34" charset="0"/>
                        <a:ea typeface="Amazon Ember" panose="020B0603020204020204" pitchFamily="34" charset="0"/>
                        <a:cs typeface="Amazon Ember" panose="020B0603020204020204" pitchFamily="34" charset="0"/>
                      </a:endParaRPr>
                    </a:p>
                    <a:p>
                      <a:pPr marL="168275" lvl="0" indent="-114300" algn="l" defTabSz="457200" rtl="0" eaLnBrk="1" latinLnBrk="0" hangingPunct="1">
                        <a:spcBef>
                          <a:spcPts val="1200"/>
                        </a:spcBef>
                        <a:buFont typeface="Arial" panose="020B0604020202020204" pitchFamily="34" charset="0"/>
                        <a:buChar char="•"/>
                      </a:pPr>
                      <a:r>
                        <a:rPr lang="fr-FR" sz="1400" kern="1200" baseline="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Charges de travail de base de données volumineuses</a:t>
                      </a:r>
                      <a:r>
                        <a:rPr lang="en-US" sz="1400" b="0"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rPr>
                        <a:t> </a:t>
                      </a:r>
                    </a:p>
                  </a:txBody>
                  <a:tcPr marL="164168" marR="164168" marT="182880" marB="1828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171450" lvl="0" indent="-114300" algn="l" defTabSz="457200" rtl="0" eaLnBrk="1" latinLnBrk="0" hangingPunct="1">
                        <a:spcBef>
                          <a:spcPts val="1200"/>
                        </a:spcBef>
                        <a:buFont typeface="Arial" panose="020B0604020202020204" pitchFamily="34" charset="0"/>
                        <a:buChar char="•"/>
                      </a:pPr>
                      <a:r>
                        <a:rPr lang="fr-FR"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Charges de travail en streaming nécessitant un débit constant et rapide à bas prix</a:t>
                      </a:r>
                    </a:p>
                    <a:p>
                      <a:pPr marL="171450" lvl="0" indent="-114300" algn="l" defTabSz="457200" rtl="0" eaLnBrk="1" latinLnBrk="0" hangingPunct="1">
                        <a:spcBef>
                          <a:spcPts val="1200"/>
                        </a:spcBef>
                        <a:buFont typeface="Arial" panose="020B0604020202020204" pitchFamily="34" charset="0"/>
                        <a:buChar char="•"/>
                      </a:pPr>
                      <a:r>
                        <a:rPr lang="en-US"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Big data</a:t>
                      </a:r>
                    </a:p>
                    <a:p>
                      <a:pPr marL="171450" lvl="0" indent="-114300" algn="l" defTabSz="457200" rtl="0" eaLnBrk="1" latinLnBrk="0" hangingPunct="1">
                        <a:spcBef>
                          <a:spcPts val="1200"/>
                        </a:spcBef>
                        <a:buFont typeface="Arial" panose="020B0604020202020204" pitchFamily="34" charset="0"/>
                        <a:buChar char="•"/>
                      </a:pPr>
                      <a:r>
                        <a:rPr lang="en-US"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Datacenters</a:t>
                      </a:r>
                    </a:p>
                    <a:p>
                      <a:pPr marL="171450" lvl="0" indent="-114300" algn="l" defTabSz="457200" rtl="0" eaLnBrk="1" latinLnBrk="0" hangingPunct="1">
                        <a:spcBef>
                          <a:spcPts val="1200"/>
                        </a:spcBef>
                        <a:buFont typeface="Arial" panose="020B0604020202020204" pitchFamily="34" charset="0"/>
                        <a:buChar char="•"/>
                      </a:pPr>
                      <a:r>
                        <a:rPr lang="en-US" sz="1400" kern="1200" dirty="0" err="1">
                          <a:solidFill>
                            <a:schemeClr val="dk1"/>
                          </a:solidFill>
                          <a:latin typeface="Amazon Ember" panose="020B0603020204020204" pitchFamily="34" charset="0"/>
                          <a:ea typeface="Amazon Ember" panose="020B0603020204020204" pitchFamily="34" charset="0"/>
                          <a:cs typeface="Amazon Ember" panose="020B0603020204020204" pitchFamily="34" charset="0"/>
                        </a:rPr>
                        <a:t>Traitement</a:t>
                      </a:r>
                      <a:r>
                        <a:rPr lang="en-US"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 des </a:t>
                      </a:r>
                      <a:r>
                        <a:rPr lang="en-US" sz="1400" kern="1200" dirty="0" err="1">
                          <a:solidFill>
                            <a:schemeClr val="dk1"/>
                          </a:solidFill>
                          <a:latin typeface="Amazon Ember" panose="020B0603020204020204" pitchFamily="34" charset="0"/>
                          <a:ea typeface="Amazon Ember" panose="020B0603020204020204" pitchFamily="34" charset="0"/>
                          <a:cs typeface="Amazon Ember" panose="020B0603020204020204" pitchFamily="34" charset="0"/>
                        </a:rPr>
                        <a:t>journaux</a:t>
                      </a:r>
                      <a:endParaRPr lang="en-US"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endParaRPr>
                    </a:p>
                    <a:p>
                      <a:pPr marL="171450" lvl="0" indent="-114300" algn="l" defTabSz="457200" rtl="0" eaLnBrk="1" latinLnBrk="0" hangingPunct="1">
                        <a:spcBef>
                          <a:spcPts val="1200"/>
                        </a:spcBef>
                        <a:buFont typeface="Arial" panose="020B0604020202020204" pitchFamily="34" charset="0"/>
                        <a:buChar char="•"/>
                      </a:pPr>
                      <a:r>
                        <a:rPr lang="fr-FR"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Ne peut pas être un volume de démarrage</a:t>
                      </a:r>
                      <a:endParaRPr lang="en-US"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endParaRPr>
                    </a:p>
                  </a:txBody>
                  <a:tcPr marL="164168" marR="164168" marT="182880" marB="1828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171450" lvl="0" indent="-114300" algn="l" defTabSz="457200" rtl="0" eaLnBrk="1" latinLnBrk="0" hangingPunct="1">
                        <a:spcBef>
                          <a:spcPts val="1200"/>
                        </a:spcBef>
                        <a:buFont typeface="Arial" panose="020B0604020202020204" pitchFamily="34" charset="0"/>
                        <a:buChar char="•"/>
                        <a:tabLst>
                          <a:tab pos="1485900" algn="l"/>
                        </a:tabLst>
                      </a:pPr>
                      <a:r>
                        <a:rPr lang="fr-FR"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Stockage orienté débit pour de gros volumes de données rarement consultés</a:t>
                      </a:r>
                    </a:p>
                    <a:p>
                      <a:pPr marL="171450" lvl="0" indent="-114300" algn="l" defTabSz="457200" rtl="0" eaLnBrk="1" latinLnBrk="0" hangingPunct="1">
                        <a:spcBef>
                          <a:spcPts val="1200"/>
                        </a:spcBef>
                        <a:buFont typeface="Arial" panose="020B0604020202020204" pitchFamily="34" charset="0"/>
                        <a:buChar char="•"/>
                        <a:tabLst>
                          <a:tab pos="1485900" algn="l"/>
                        </a:tabLst>
                      </a:pPr>
                      <a:r>
                        <a:rPr lang="fr-FR"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Scénarios où le coût de stockage le plus bas est important</a:t>
                      </a:r>
                    </a:p>
                    <a:p>
                      <a:pPr marL="171450" lvl="0" indent="-114300" algn="l" defTabSz="457200" rtl="0" eaLnBrk="1" latinLnBrk="0" hangingPunct="1">
                        <a:spcBef>
                          <a:spcPts val="1200"/>
                        </a:spcBef>
                        <a:buFont typeface="Arial" panose="020B0604020202020204" pitchFamily="34" charset="0"/>
                        <a:buChar char="•"/>
                        <a:tabLst>
                          <a:tab pos="1485900" algn="l"/>
                        </a:tabLst>
                      </a:pPr>
                      <a:r>
                        <a:rPr lang="fr-FR"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Ne peut pas être un volume de démarrage</a:t>
                      </a:r>
                      <a:r>
                        <a:rPr lang="en-US" sz="1400" b="0"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rPr>
                        <a:t> </a:t>
                      </a:r>
                    </a:p>
                  </a:txBody>
                  <a:tcPr marL="164168" marR="164168" marT="182880" marB="1828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561195">
                <a:tc>
                  <a:txBody>
                    <a:bodyPr/>
                    <a:lstStyle/>
                    <a:p>
                      <a:pPr algn="r" rtl="0" fontAlgn="ctr"/>
                      <a:endParaRPr lang="en-US" sz="2000" b="0" i="0" u="none" strike="noStrike" dirty="0">
                        <a:solidFill>
                          <a:srgbClr val="000000"/>
                        </a:solidFill>
                        <a:effectLst/>
                        <a:latin typeface="Arial" panose="020B0604020202020204" pitchFamily="34" charset="0"/>
                      </a:endParaRPr>
                    </a:p>
                  </a:txBody>
                  <a:tcPr marL="8768" marR="105211" marT="9767" marB="0" anchor="ctr">
                    <a:lnL>
                      <a:noFill/>
                    </a:lnL>
                    <a:lnR w="12700" cap="flat" cmpd="sng" algn="ctr">
                      <a:noFill/>
                      <a:prstDash val="solid"/>
                      <a:round/>
                      <a:headEnd type="none" w="med" len="med"/>
                      <a:tailEnd type="none" w="med" len="med"/>
                    </a:lnR>
                    <a:lnT>
                      <a:noFill/>
                    </a:lnT>
                    <a:lnB>
                      <a:noFill/>
                    </a:lnB>
                    <a:noFill/>
                  </a:tcPr>
                </a:tc>
                <a:tc>
                  <a:txBody>
                    <a:bodyPr/>
                    <a:lstStyle/>
                    <a:p>
                      <a:pPr marL="171450" lvl="0" indent="-114300" algn="l" defTabSz="457200" rtl="0" eaLnBrk="1" latinLnBrk="0" hangingPunct="1">
                        <a:spcBef>
                          <a:spcPts val="1200"/>
                        </a:spcBef>
                        <a:buFont typeface="Arial" panose="020B0604020202020204" pitchFamily="34" charset="0"/>
                        <a:buChar char="•"/>
                      </a:pPr>
                      <a:endParaRPr lang="en-US" sz="1400" b="0"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endParaRPr>
                    </a:p>
                  </a:txBody>
                  <a:tcPr marL="164168" marR="164168" marT="182880" marB="18288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indent="0" algn="ctr" fontAlgn="b">
                        <a:spcBef>
                          <a:spcPts val="1200"/>
                        </a:spcBef>
                        <a:buFont typeface="Arial" panose="020B0604020202020204" pitchFamily="34" charset="0"/>
                        <a:buNone/>
                      </a:pPr>
                      <a:endParaRPr lang="en-US" sz="1200" b="0"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endParaRPr>
                    </a:p>
                  </a:txBody>
                  <a:tcPr marL="164168" marR="164168" marT="182880" marB="18288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marL="171450" lvl="0" indent="-114300" algn="l" defTabSz="457200" rtl="0" eaLnBrk="1" latinLnBrk="0" hangingPunct="1">
                        <a:spcBef>
                          <a:spcPts val="1200"/>
                        </a:spcBef>
                        <a:buFont typeface="Arial" panose="020B0604020202020204" pitchFamily="34" charset="0"/>
                        <a:buChar char="•"/>
                      </a:pPr>
                      <a:endParaRPr lang="en-US" sz="1400" kern="1200" dirty="0">
                        <a:solidFill>
                          <a:schemeClr val="dk1"/>
                        </a:solidFill>
                        <a:latin typeface="Amazon Ember" panose="020B0603020204020204" pitchFamily="34" charset="0"/>
                        <a:ea typeface="Amazon Ember" panose="020B0603020204020204" pitchFamily="34" charset="0"/>
                        <a:cs typeface="Amazon Ember" panose="020B0603020204020204" pitchFamily="34" charset="0"/>
                      </a:endParaRPr>
                    </a:p>
                  </a:txBody>
                  <a:tcPr marL="164168" marR="164168" marT="182880" marB="18288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ctr" fontAlgn="b">
                        <a:spcBef>
                          <a:spcPts val="1200"/>
                        </a:spcBef>
                      </a:pPr>
                      <a:endParaRPr lang="en-US" sz="1400" b="0" i="0" u="none" strike="noStrike" dirty="0">
                        <a:solidFill>
                          <a:srgbClr val="000000"/>
                        </a:solidFill>
                        <a:effectLst/>
                        <a:latin typeface="Amazon Ember" panose="020B0603020204020204" pitchFamily="34" charset="0"/>
                        <a:ea typeface="Amazon Ember" panose="020B0603020204020204" pitchFamily="34" charset="0"/>
                        <a:cs typeface="Amazon Ember" panose="020B0603020204020204" pitchFamily="34" charset="0"/>
                      </a:endParaRPr>
                    </a:p>
                  </a:txBody>
                  <a:tcPr marL="164168" marR="164168" marT="182880" marB="18288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extLst>
                  <a:ext uri="{0D108BD9-81ED-4DB2-BD59-A6C34878D82A}">
                    <a16:rowId xmlns:a16="http://schemas.microsoft.com/office/drawing/2014/main" val="41907218"/>
                  </a:ext>
                </a:extLst>
              </a:tr>
            </a:tbl>
          </a:graphicData>
        </a:graphic>
      </p:graphicFrame>
      <p:sp>
        <p:nvSpPr>
          <p:cNvPr id="2" name="Title 1"/>
          <p:cNvSpPr>
            <a:spLocks noGrp="1"/>
          </p:cNvSpPr>
          <p:nvPr>
            <p:ph type="title"/>
          </p:nvPr>
        </p:nvSpPr>
        <p:spPr/>
        <p:txBody>
          <a:bodyPr/>
          <a:lstStyle/>
          <a:p>
            <a:r>
              <a:rPr lang="en-US" dirty="0"/>
              <a:t>Types de volumes Amazon EBS</a:t>
            </a:r>
          </a:p>
        </p:txBody>
      </p:sp>
      <p:pic>
        <p:nvPicPr>
          <p:cNvPr id="8" name="Picture 7"/>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353800" y="5969978"/>
            <a:ext cx="955364" cy="955364"/>
          </a:xfrm>
          <a:prstGeom prst="rect">
            <a:avLst/>
          </a:prstGeom>
        </p:spPr>
      </p:pic>
    </p:spTree>
    <p:custDataLst>
      <p:tags r:id="rId1"/>
    </p:custDataLst>
    <p:extLst>
      <p:ext uri="{BB962C8B-B14F-4D97-AF65-F5344CB8AC3E}">
        <p14:creationId xmlns:p14="http://schemas.microsoft.com/office/powerpoint/2010/main" val="9465151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Amazon EBS</a:t>
            </a: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9425" t="18163" r="9731" b="18211"/>
          <a:stretch/>
        </p:blipFill>
        <p:spPr>
          <a:xfrm>
            <a:off x="10257906" y="1643423"/>
            <a:ext cx="1478280" cy="1163412"/>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49715" y="4917551"/>
            <a:ext cx="1909009" cy="1909009"/>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7335" y="2806835"/>
            <a:ext cx="2104505" cy="2104505"/>
          </a:xfrm>
          <a:prstGeom prst="rect">
            <a:avLst/>
          </a:prstGeom>
        </p:spPr>
      </p:pic>
      <p:sp>
        <p:nvSpPr>
          <p:cNvPr id="10" name="Content Placeholder 3">
            <a:extLst>
              <a:ext uri="{FF2B5EF4-FFF2-40B4-BE49-F238E27FC236}">
                <a16:creationId xmlns:a16="http://schemas.microsoft.com/office/drawing/2014/main" id="{526F38D6-6265-B441-975D-88B027AB9FBA}"/>
              </a:ext>
            </a:extLst>
          </p:cNvPr>
          <p:cNvSpPr>
            <a:spLocks noGrp="1"/>
          </p:cNvSpPr>
          <p:nvPr>
            <p:ph idx="1"/>
          </p:nvPr>
        </p:nvSpPr>
        <p:spPr>
          <a:xfrm>
            <a:off x="556172" y="1440305"/>
            <a:ext cx="7490547" cy="4913308"/>
          </a:xfrm>
        </p:spPr>
        <p:txBody>
          <a:bodyPr>
            <a:normAutofit/>
          </a:bodyPr>
          <a:lstStyle/>
          <a:p>
            <a:pPr marL="0" indent="0" algn="just">
              <a:lnSpc>
                <a:spcPct val="110000"/>
              </a:lnSpc>
              <a:spcBef>
                <a:spcPts val="800"/>
              </a:spcBef>
              <a:buNone/>
            </a:pPr>
            <a:r>
              <a:rPr lang="en-US" b="1" dirty="0"/>
              <a:t>Snapshots:</a:t>
            </a:r>
          </a:p>
          <a:p>
            <a:pPr marL="457200" indent="-457200" algn="just">
              <a:lnSpc>
                <a:spcPct val="110000"/>
              </a:lnSpc>
              <a:spcBef>
                <a:spcPts val="800"/>
              </a:spcBef>
            </a:pPr>
            <a:r>
              <a:rPr lang="en-US" sz="2600" dirty="0" err="1"/>
              <a:t>Instantanés</a:t>
            </a:r>
            <a:r>
              <a:rPr lang="en-US" sz="2600" dirty="0"/>
              <a:t> </a:t>
            </a:r>
            <a:r>
              <a:rPr lang="en-US" sz="2600" dirty="0" err="1"/>
              <a:t>ponctuels</a:t>
            </a:r>
            <a:endParaRPr lang="en-US" sz="2600" dirty="0"/>
          </a:p>
          <a:p>
            <a:pPr marL="457200" indent="-457200" algn="just">
              <a:lnSpc>
                <a:spcPct val="110000"/>
              </a:lnSpc>
              <a:spcBef>
                <a:spcPts val="800"/>
              </a:spcBef>
            </a:pPr>
            <a:r>
              <a:rPr lang="fr-FR" sz="2600" dirty="0"/>
              <a:t>Recréez un nouveau volume à tout moment</a:t>
            </a:r>
            <a:endParaRPr lang="en-US" sz="2600" dirty="0"/>
          </a:p>
          <a:p>
            <a:pPr marL="0" indent="0" algn="just">
              <a:lnSpc>
                <a:spcPct val="110000"/>
              </a:lnSpc>
              <a:spcBef>
                <a:spcPts val="800"/>
              </a:spcBef>
              <a:buNone/>
            </a:pPr>
            <a:r>
              <a:rPr lang="en-US" b="1" dirty="0"/>
              <a:t>Encryption:</a:t>
            </a:r>
          </a:p>
          <a:p>
            <a:pPr marL="457200" indent="-457200" algn="just">
              <a:lnSpc>
                <a:spcPct val="110000"/>
              </a:lnSpc>
              <a:spcBef>
                <a:spcPts val="800"/>
              </a:spcBef>
            </a:pPr>
            <a:r>
              <a:rPr lang="en-US" sz="2600" dirty="0" err="1"/>
              <a:t>Chiffrez</a:t>
            </a:r>
            <a:r>
              <a:rPr lang="en-US" sz="2600" dirty="0"/>
              <a:t> </a:t>
            </a:r>
            <a:r>
              <a:rPr lang="en-US" sz="2600" dirty="0" err="1"/>
              <a:t>vos</a:t>
            </a:r>
            <a:r>
              <a:rPr lang="en-US" sz="2600" dirty="0"/>
              <a:t> volumes Amazon EBS</a:t>
            </a:r>
          </a:p>
          <a:p>
            <a:pPr marL="457200" indent="-457200" algn="just">
              <a:lnSpc>
                <a:spcPct val="110000"/>
              </a:lnSpc>
              <a:spcBef>
                <a:spcPts val="800"/>
              </a:spcBef>
            </a:pPr>
            <a:r>
              <a:rPr lang="en-US" sz="2600" dirty="0"/>
              <a:t>Sans </a:t>
            </a:r>
            <a:r>
              <a:rPr lang="en-US" sz="2600" dirty="0" err="1"/>
              <a:t>cout</a:t>
            </a:r>
            <a:r>
              <a:rPr lang="en-US" sz="2600" dirty="0"/>
              <a:t> </a:t>
            </a:r>
            <a:r>
              <a:rPr lang="en-US" sz="2600" dirty="0" err="1"/>
              <a:t>additionnel</a:t>
            </a:r>
            <a:endParaRPr lang="en-US" sz="2600" dirty="0"/>
          </a:p>
          <a:p>
            <a:pPr marL="0" indent="0" algn="just">
              <a:lnSpc>
                <a:spcPct val="110000"/>
              </a:lnSpc>
              <a:spcBef>
                <a:spcPts val="800"/>
              </a:spcBef>
              <a:buNone/>
            </a:pPr>
            <a:r>
              <a:rPr lang="en-US" b="1" dirty="0"/>
              <a:t>Elasticity:</a:t>
            </a:r>
            <a:endParaRPr lang="en-US" sz="2400" b="1" dirty="0"/>
          </a:p>
          <a:p>
            <a:pPr marL="457200" indent="-457200" algn="just">
              <a:lnSpc>
                <a:spcPct val="110000"/>
              </a:lnSpc>
              <a:spcBef>
                <a:spcPts val="800"/>
              </a:spcBef>
            </a:pPr>
            <a:r>
              <a:rPr lang="en-US" sz="2600" dirty="0" err="1"/>
              <a:t>Augmentez</a:t>
            </a:r>
            <a:r>
              <a:rPr lang="en-US" sz="2600" dirty="0"/>
              <a:t> la </a:t>
            </a:r>
            <a:r>
              <a:rPr lang="en-US" sz="2600" dirty="0" err="1"/>
              <a:t>capacité</a:t>
            </a:r>
            <a:r>
              <a:rPr lang="en-US" sz="2600" dirty="0"/>
              <a:t> à tout moment</a:t>
            </a:r>
          </a:p>
          <a:p>
            <a:pPr marL="457200" indent="-457200" algn="just">
              <a:lnSpc>
                <a:spcPct val="110000"/>
              </a:lnSpc>
              <a:spcBef>
                <a:spcPts val="800"/>
              </a:spcBef>
            </a:pPr>
            <a:r>
              <a:rPr lang="en-US" sz="2600" dirty="0" err="1"/>
              <a:t>Changez</a:t>
            </a:r>
            <a:r>
              <a:rPr lang="en-US" sz="2600" dirty="0"/>
              <a:t> le type de </a:t>
            </a:r>
            <a:r>
              <a:rPr lang="en-US" sz="2600" dirty="0" err="1"/>
              <a:t>disque</a:t>
            </a:r>
            <a:endParaRPr lang="en-US" sz="2600" dirty="0"/>
          </a:p>
        </p:txBody>
      </p:sp>
    </p:spTree>
    <p:extLst>
      <p:ext uri="{BB962C8B-B14F-4D97-AF65-F5344CB8AC3E}">
        <p14:creationId xmlns:p14="http://schemas.microsoft.com/office/powerpoint/2010/main" val="30209620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a:t>Amazon EBS: Volumes and IOPS</a:t>
            </a:r>
          </a:p>
        </p:txBody>
      </p:sp>
      <p:sp>
        <p:nvSpPr>
          <p:cNvPr id="5" name="Content Placeholder 2"/>
          <p:cNvSpPr>
            <a:spLocks noGrp="1"/>
          </p:cNvSpPr>
          <p:nvPr>
            <p:ph idx="1"/>
          </p:nvPr>
        </p:nvSpPr>
        <p:spPr>
          <a:xfrm>
            <a:off x="238538" y="1440305"/>
            <a:ext cx="11810824" cy="4913308"/>
          </a:xfrm>
        </p:spPr>
        <p:txBody>
          <a:bodyPr>
            <a:normAutofit lnSpcReduction="10000"/>
          </a:bodyPr>
          <a:lstStyle/>
          <a:p>
            <a:pPr marL="514350" indent="-514350">
              <a:buFont typeface="+mj-lt"/>
              <a:buAutoNum type="arabicPeriod"/>
            </a:pPr>
            <a:r>
              <a:rPr lang="en-US" b="1" dirty="0"/>
              <a:t>Volumes:</a:t>
            </a:r>
          </a:p>
          <a:p>
            <a:pPr marL="917575" lvl="1" indent="-460375"/>
            <a:r>
              <a:rPr lang="fr-FR" sz="2800" dirty="0"/>
              <a:t>Les volumes Amazon EBS persistent indépendamment de l'instance</a:t>
            </a:r>
            <a:r>
              <a:rPr lang="en-US" sz="2800" dirty="0"/>
              <a:t>.</a:t>
            </a:r>
          </a:p>
          <a:p>
            <a:pPr marL="917575" lvl="1" indent="-460375"/>
            <a:r>
              <a:rPr lang="fr-FR" sz="2800" dirty="0"/>
              <a:t>Tous les types de volumes sont facturés selon la taille provisionnée par mois</a:t>
            </a:r>
            <a:r>
              <a:rPr lang="en-US" sz="2800" dirty="0"/>
              <a:t>.</a:t>
            </a:r>
          </a:p>
          <a:p>
            <a:pPr marL="514350" indent="-514350">
              <a:buFont typeface="+mj-lt"/>
              <a:buAutoNum type="arabicPeriod"/>
            </a:pPr>
            <a:r>
              <a:rPr lang="fr-FR" b="1" dirty="0"/>
              <a:t>Opérations d'entrée-sortie par seconde (IOPS)</a:t>
            </a:r>
            <a:r>
              <a:rPr lang="en-US" b="1" dirty="0"/>
              <a:t>:</a:t>
            </a:r>
          </a:p>
          <a:p>
            <a:pPr marL="922338" lvl="1" indent="-465138"/>
            <a:r>
              <a:rPr lang="en-US" sz="2800" dirty="0"/>
              <a:t>Usage </a:t>
            </a:r>
            <a:r>
              <a:rPr lang="en-US" sz="2800" dirty="0" err="1"/>
              <a:t>général</a:t>
            </a:r>
            <a:r>
              <a:rPr lang="en-US" sz="2800" dirty="0"/>
              <a:t> (SSD)</a:t>
            </a:r>
          </a:p>
          <a:p>
            <a:pPr marL="1384300" lvl="2" indent="-469900"/>
            <a:r>
              <a:rPr lang="fr-FR" sz="2400" dirty="0"/>
              <a:t>Facturé par le montant de votre provision en Go par mois jusqu'à la libération du stockage</a:t>
            </a:r>
            <a:endParaRPr lang="en-US" sz="2400" dirty="0"/>
          </a:p>
          <a:p>
            <a:pPr marL="922338" lvl="1" indent="-465138"/>
            <a:r>
              <a:rPr lang="en-US" sz="2800" dirty="0"/>
              <a:t>Magnetic (HDD)</a:t>
            </a:r>
          </a:p>
          <a:p>
            <a:pPr marL="1384300" lvl="2" indent="-469900"/>
            <a:r>
              <a:rPr lang="fr-FR" sz="2400" dirty="0"/>
              <a:t>Facturé fonction du nombre de demandes faites au volume</a:t>
            </a:r>
            <a:endParaRPr lang="en-US" sz="2400" dirty="0"/>
          </a:p>
          <a:p>
            <a:pPr marL="922338" lvl="1" indent="-465138"/>
            <a:r>
              <a:rPr lang="en-US" sz="2800" dirty="0"/>
              <a:t>Provisioned IOPS (SSD)</a:t>
            </a:r>
          </a:p>
          <a:p>
            <a:pPr marL="1384300" lvl="2" indent="-469900"/>
            <a:r>
              <a:rPr lang="fr-FR" sz="2400" dirty="0"/>
              <a:t>Facturé par le montant que vous provisionnez en IOPS (par % de jour/mois utilisé)</a:t>
            </a:r>
            <a:endParaRPr lang="en-US" dirty="0"/>
          </a:p>
          <a:p>
            <a:endParaRPr lang="en-US" dirty="0"/>
          </a:p>
          <a:p>
            <a:pPr lvl="1"/>
            <a:endParaRPr lang="en-US" dirty="0"/>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pic>
        <p:nvPicPr>
          <p:cNvPr id="7" name="Picture 6">
            <a:extLst>
              <a:ext uri="{FF2B5EF4-FFF2-40B4-BE49-F238E27FC236}">
                <a16:creationId xmlns:a16="http://schemas.microsoft.com/office/drawing/2014/main" id="{9B711076-DA66-1648-99CC-F958B65A269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353800" y="5969978"/>
            <a:ext cx="955364" cy="955364"/>
          </a:xfrm>
          <a:prstGeom prst="rect">
            <a:avLst/>
          </a:prstGeom>
        </p:spPr>
      </p:pic>
    </p:spTree>
    <p:extLst>
      <p:ext uri="{BB962C8B-B14F-4D97-AF65-F5344CB8AC3E}">
        <p14:creationId xmlns:p14="http://schemas.microsoft.com/office/powerpoint/2010/main" val="1117065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5">
                                            <p:txEl>
                                              <p:pRg st="2" end="2"/>
                                            </p:txEl>
                                          </p:spTgt>
                                        </p:tgtEl>
                                        <p:attrNameLst>
                                          <p:attrName>style.color</p:attrName>
                                        </p:attrNameLst>
                                      </p:cBhvr>
                                      <p:to>
                                        <p:clrVal>
                                          <a:schemeClr val="accent2"/>
                                        </p:clrVal>
                                      </p:to>
                                    </p:set>
                                    <p:set>
                                      <p:cBhvr>
                                        <p:cTn id="7" dur="500" fill="hold"/>
                                        <p:tgtEl>
                                          <p:spTgt spid="5">
                                            <p:txEl>
                                              <p:pRg st="2" end="2"/>
                                            </p:txEl>
                                          </p:spTgt>
                                        </p:tgtEl>
                                        <p:attrNameLst>
                                          <p:attrName>fillcolor</p:attrName>
                                        </p:attrNameLst>
                                      </p:cBhvr>
                                      <p:to>
                                        <p:clrVal>
                                          <a:schemeClr val="accent2"/>
                                        </p:clrVal>
                                      </p:to>
                                    </p:set>
                                    <p:set>
                                      <p:cBhvr>
                                        <p:cTn id="8" dur="500" fill="hold"/>
                                        <p:tgtEl>
                                          <p:spTgt spid="5">
                                            <p:txEl>
                                              <p:pRg st="2" end="2"/>
                                            </p:txEl>
                                          </p:spTgt>
                                        </p:tgtEl>
                                        <p:attrNameLst>
                                          <p:attrName>fill.type</p:attrName>
                                        </p:attrNameLst>
                                      </p:cBhvr>
                                      <p:to>
                                        <p:strVal val="solid"/>
                                      </p:to>
                                    </p:set>
                                  </p:childTnLst>
                                </p:cTn>
                              </p:par>
                            </p:childTnLst>
                          </p:cTn>
                        </p:par>
                      </p:childTnLst>
                    </p:cTn>
                  </p:par>
                  <p:par>
                    <p:cTn id="9" fill="hold">
                      <p:stCondLst>
                        <p:cond delay="indefinite"/>
                      </p:stCondLst>
                      <p:childTnLst>
                        <p:par>
                          <p:cTn id="10" fill="hold">
                            <p:stCondLst>
                              <p:cond delay="0"/>
                            </p:stCondLst>
                            <p:childTnLst>
                              <p:par>
                                <p:cTn id="11" presetID="16" presetClass="emph" presetSubtype="0" fill="hold" nodeType="clickEffect">
                                  <p:stCondLst>
                                    <p:cond delay="0"/>
                                  </p:stCondLst>
                                  <p:iterate type="lt">
                                    <p:tmPct val="4000"/>
                                  </p:iterate>
                                  <p:childTnLst>
                                    <p:set>
                                      <p:cBhvr override="childStyle">
                                        <p:cTn id="12" dur="500" fill="hold"/>
                                        <p:tgtEl>
                                          <p:spTgt spid="5">
                                            <p:txEl>
                                              <p:pRg st="3" end="3"/>
                                            </p:txEl>
                                          </p:spTgt>
                                        </p:tgtEl>
                                        <p:attrNameLst>
                                          <p:attrName>style.color</p:attrName>
                                        </p:attrNameLst>
                                      </p:cBhvr>
                                      <p:to>
                                        <p:clrVal>
                                          <a:schemeClr val="accent2"/>
                                        </p:clrVal>
                                      </p:to>
                                    </p:set>
                                    <p:set>
                                      <p:cBhvr>
                                        <p:cTn id="13" dur="500" fill="hold"/>
                                        <p:tgtEl>
                                          <p:spTgt spid="5">
                                            <p:txEl>
                                              <p:pRg st="3" end="3"/>
                                            </p:txEl>
                                          </p:spTgt>
                                        </p:tgtEl>
                                        <p:attrNameLst>
                                          <p:attrName>fillcolor</p:attrName>
                                        </p:attrNameLst>
                                      </p:cBhvr>
                                      <p:to>
                                        <p:clrVal>
                                          <a:schemeClr val="accent2"/>
                                        </p:clrVal>
                                      </p:to>
                                    </p:set>
                                    <p:set>
                                      <p:cBhvr>
                                        <p:cTn id="14" dur="500" fill="hold"/>
                                        <p:tgtEl>
                                          <p:spTgt spid="5">
                                            <p:txEl>
                                              <p:pRg st="3" end="3"/>
                                            </p:txEl>
                                          </p:spTgt>
                                        </p:tgtEl>
                                        <p:attrNameLst>
                                          <p:attrName>fill.type</p:attrName>
                                        </p:attrNameLst>
                                      </p:cBhvr>
                                      <p:to>
                                        <p:strVal val="solid"/>
                                      </p:to>
                                    </p:set>
                                  </p:childTnLst>
                                </p:cTn>
                              </p:par>
                            </p:childTnLst>
                          </p:cTn>
                        </p:par>
                      </p:childTnLst>
                    </p:cTn>
                  </p:par>
                  <p:par>
                    <p:cTn id="15" fill="hold">
                      <p:stCondLst>
                        <p:cond delay="indefinite"/>
                      </p:stCondLst>
                      <p:childTnLst>
                        <p:par>
                          <p:cTn id="16" fill="hold">
                            <p:stCondLst>
                              <p:cond delay="0"/>
                            </p:stCondLst>
                            <p:childTnLst>
                              <p:par>
                                <p:cTn id="17" presetID="16" presetClass="emph" presetSubtype="0" fill="hold" nodeType="clickEffect">
                                  <p:stCondLst>
                                    <p:cond delay="0"/>
                                  </p:stCondLst>
                                  <p:iterate type="lt">
                                    <p:tmPct val="4000"/>
                                  </p:iterate>
                                  <p:childTnLst>
                                    <p:set>
                                      <p:cBhvr override="childStyle">
                                        <p:cTn id="18" dur="500" fill="hold"/>
                                        <p:tgtEl>
                                          <p:spTgt spid="5">
                                            <p:txEl>
                                              <p:pRg st="4" end="4"/>
                                            </p:txEl>
                                          </p:spTgt>
                                        </p:tgtEl>
                                        <p:attrNameLst>
                                          <p:attrName>style.color</p:attrName>
                                        </p:attrNameLst>
                                      </p:cBhvr>
                                      <p:to>
                                        <p:clrVal>
                                          <a:schemeClr val="accent2"/>
                                        </p:clrVal>
                                      </p:to>
                                    </p:set>
                                    <p:set>
                                      <p:cBhvr>
                                        <p:cTn id="19" dur="500" fill="hold"/>
                                        <p:tgtEl>
                                          <p:spTgt spid="5">
                                            <p:txEl>
                                              <p:pRg st="4" end="4"/>
                                            </p:txEl>
                                          </p:spTgt>
                                        </p:tgtEl>
                                        <p:attrNameLst>
                                          <p:attrName>fillcolor</p:attrName>
                                        </p:attrNameLst>
                                      </p:cBhvr>
                                      <p:to>
                                        <p:clrVal>
                                          <a:schemeClr val="accent2"/>
                                        </p:clrVal>
                                      </p:to>
                                    </p:set>
                                    <p:set>
                                      <p:cBhvr>
                                        <p:cTn id="20" dur="500" fill="hold"/>
                                        <p:tgtEl>
                                          <p:spTgt spid="5">
                                            <p:txEl>
                                              <p:pRg st="4" end="4"/>
                                            </p:txEl>
                                          </p:spTgt>
                                        </p:tgtEl>
                                        <p:attrNameLst>
                                          <p:attrName>fill.type</p:attrName>
                                        </p:attrNameLst>
                                      </p:cBhvr>
                                      <p:to>
                                        <p:strVal val="solid"/>
                                      </p:to>
                                    </p:set>
                                  </p:childTnLst>
                                </p:cTn>
                              </p:par>
                            </p:childTnLst>
                          </p:cTn>
                        </p:par>
                      </p:childTnLst>
                    </p:cTn>
                  </p:par>
                  <p:par>
                    <p:cTn id="21" fill="hold">
                      <p:stCondLst>
                        <p:cond delay="indefinite"/>
                      </p:stCondLst>
                      <p:childTnLst>
                        <p:par>
                          <p:cTn id="22" fill="hold">
                            <p:stCondLst>
                              <p:cond delay="0"/>
                            </p:stCondLst>
                            <p:childTnLst>
                              <p:par>
                                <p:cTn id="23" presetID="16" presetClass="emph" presetSubtype="0" fill="hold" nodeType="clickEffect">
                                  <p:stCondLst>
                                    <p:cond delay="0"/>
                                  </p:stCondLst>
                                  <p:iterate type="lt">
                                    <p:tmPct val="4000"/>
                                  </p:iterate>
                                  <p:childTnLst>
                                    <p:set>
                                      <p:cBhvr override="childStyle">
                                        <p:cTn id="24" dur="500" fill="hold"/>
                                        <p:tgtEl>
                                          <p:spTgt spid="5">
                                            <p:txEl>
                                              <p:pRg st="5" end="5"/>
                                            </p:txEl>
                                          </p:spTgt>
                                        </p:tgtEl>
                                        <p:attrNameLst>
                                          <p:attrName>style.color</p:attrName>
                                        </p:attrNameLst>
                                      </p:cBhvr>
                                      <p:to>
                                        <p:clrVal>
                                          <a:schemeClr val="accent2"/>
                                        </p:clrVal>
                                      </p:to>
                                    </p:set>
                                    <p:set>
                                      <p:cBhvr>
                                        <p:cTn id="25" dur="500" fill="hold"/>
                                        <p:tgtEl>
                                          <p:spTgt spid="5">
                                            <p:txEl>
                                              <p:pRg st="5" end="5"/>
                                            </p:txEl>
                                          </p:spTgt>
                                        </p:tgtEl>
                                        <p:attrNameLst>
                                          <p:attrName>fillcolor</p:attrName>
                                        </p:attrNameLst>
                                      </p:cBhvr>
                                      <p:to>
                                        <p:clrVal>
                                          <a:schemeClr val="accent2"/>
                                        </p:clrVal>
                                      </p:to>
                                    </p:set>
                                    <p:set>
                                      <p:cBhvr>
                                        <p:cTn id="26" dur="500" fill="hold"/>
                                        <p:tgtEl>
                                          <p:spTgt spid="5">
                                            <p:txEl>
                                              <p:pRg st="5" end="5"/>
                                            </p:txEl>
                                          </p:spTgt>
                                        </p:tgtEl>
                                        <p:attrNameLst>
                                          <p:attrName>fill.type</p:attrName>
                                        </p:attrNameLst>
                                      </p:cBhvr>
                                      <p:to>
                                        <p:strVal val="solid"/>
                                      </p:to>
                                    </p:set>
                                  </p:childTnLst>
                                </p:cTn>
                              </p:par>
                            </p:childTnLst>
                          </p:cTn>
                        </p:par>
                      </p:childTnLst>
                    </p:cTn>
                  </p:par>
                  <p:par>
                    <p:cTn id="27" fill="hold">
                      <p:stCondLst>
                        <p:cond delay="indefinite"/>
                      </p:stCondLst>
                      <p:childTnLst>
                        <p:par>
                          <p:cTn id="28" fill="hold">
                            <p:stCondLst>
                              <p:cond delay="0"/>
                            </p:stCondLst>
                            <p:childTnLst>
                              <p:par>
                                <p:cTn id="29" presetID="16" presetClass="emph" presetSubtype="0" fill="hold" nodeType="clickEffect">
                                  <p:stCondLst>
                                    <p:cond delay="0"/>
                                  </p:stCondLst>
                                  <p:iterate type="lt">
                                    <p:tmPct val="4000"/>
                                  </p:iterate>
                                  <p:childTnLst>
                                    <p:set>
                                      <p:cBhvr override="childStyle">
                                        <p:cTn id="30" dur="500" fill="hold"/>
                                        <p:tgtEl>
                                          <p:spTgt spid="5">
                                            <p:txEl>
                                              <p:pRg st="6" end="6"/>
                                            </p:txEl>
                                          </p:spTgt>
                                        </p:tgtEl>
                                        <p:attrNameLst>
                                          <p:attrName>style.color</p:attrName>
                                        </p:attrNameLst>
                                      </p:cBhvr>
                                      <p:to>
                                        <p:clrVal>
                                          <a:schemeClr val="accent2"/>
                                        </p:clrVal>
                                      </p:to>
                                    </p:set>
                                    <p:set>
                                      <p:cBhvr>
                                        <p:cTn id="31" dur="500" fill="hold"/>
                                        <p:tgtEl>
                                          <p:spTgt spid="5">
                                            <p:txEl>
                                              <p:pRg st="6" end="6"/>
                                            </p:txEl>
                                          </p:spTgt>
                                        </p:tgtEl>
                                        <p:attrNameLst>
                                          <p:attrName>fillcolor</p:attrName>
                                        </p:attrNameLst>
                                      </p:cBhvr>
                                      <p:to>
                                        <p:clrVal>
                                          <a:schemeClr val="accent2"/>
                                        </p:clrVal>
                                      </p:to>
                                    </p:set>
                                    <p:set>
                                      <p:cBhvr>
                                        <p:cTn id="32" dur="500" fill="hold"/>
                                        <p:tgtEl>
                                          <p:spTgt spid="5">
                                            <p:txEl>
                                              <p:pRg st="6" end="6"/>
                                            </p:txEl>
                                          </p:spTgt>
                                        </p:tgtEl>
                                        <p:attrNameLst>
                                          <p:attrName>fill.type</p:attrName>
                                        </p:attrNameLst>
                                      </p:cBhvr>
                                      <p:to>
                                        <p:strVal val="solid"/>
                                      </p:to>
                                    </p:set>
                                  </p:childTnLst>
                                </p:cTn>
                              </p:par>
                            </p:childTnLst>
                          </p:cTn>
                        </p:par>
                      </p:childTnLst>
                    </p:cTn>
                  </p:par>
                  <p:par>
                    <p:cTn id="33" fill="hold">
                      <p:stCondLst>
                        <p:cond delay="indefinite"/>
                      </p:stCondLst>
                      <p:childTnLst>
                        <p:par>
                          <p:cTn id="34" fill="hold">
                            <p:stCondLst>
                              <p:cond delay="0"/>
                            </p:stCondLst>
                            <p:childTnLst>
                              <p:par>
                                <p:cTn id="35" presetID="16" presetClass="emph" presetSubtype="0" fill="hold" nodeType="clickEffect">
                                  <p:stCondLst>
                                    <p:cond delay="0"/>
                                  </p:stCondLst>
                                  <p:iterate type="lt">
                                    <p:tmPct val="4000"/>
                                  </p:iterate>
                                  <p:childTnLst>
                                    <p:set>
                                      <p:cBhvr override="childStyle">
                                        <p:cTn id="36" dur="500" fill="hold"/>
                                        <p:tgtEl>
                                          <p:spTgt spid="5">
                                            <p:txEl>
                                              <p:pRg st="7" end="7"/>
                                            </p:txEl>
                                          </p:spTgt>
                                        </p:tgtEl>
                                        <p:attrNameLst>
                                          <p:attrName>style.color</p:attrName>
                                        </p:attrNameLst>
                                      </p:cBhvr>
                                      <p:to>
                                        <p:clrVal>
                                          <a:schemeClr val="accent2"/>
                                        </p:clrVal>
                                      </p:to>
                                    </p:set>
                                    <p:set>
                                      <p:cBhvr>
                                        <p:cTn id="37" dur="500" fill="hold"/>
                                        <p:tgtEl>
                                          <p:spTgt spid="5">
                                            <p:txEl>
                                              <p:pRg st="7" end="7"/>
                                            </p:txEl>
                                          </p:spTgt>
                                        </p:tgtEl>
                                        <p:attrNameLst>
                                          <p:attrName>fillcolor</p:attrName>
                                        </p:attrNameLst>
                                      </p:cBhvr>
                                      <p:to>
                                        <p:clrVal>
                                          <a:schemeClr val="accent2"/>
                                        </p:clrVal>
                                      </p:to>
                                    </p:set>
                                    <p:set>
                                      <p:cBhvr>
                                        <p:cTn id="38" dur="500" fill="hold"/>
                                        <p:tgtEl>
                                          <p:spTgt spid="5">
                                            <p:txEl>
                                              <p:pRg st="7" end="7"/>
                                            </p:txEl>
                                          </p:spTgt>
                                        </p:tgtEl>
                                        <p:attrNameLst>
                                          <p:attrName>fill.type</p:attrName>
                                        </p:attrNameLst>
                                      </p:cBhvr>
                                      <p:to>
                                        <p:strVal val="solid"/>
                                      </p:to>
                                    </p:set>
                                  </p:childTnLst>
                                </p:cTn>
                              </p:par>
                            </p:childTnLst>
                          </p:cTn>
                        </p:par>
                      </p:childTnLst>
                    </p:cTn>
                  </p:par>
                  <p:par>
                    <p:cTn id="39" fill="hold">
                      <p:stCondLst>
                        <p:cond delay="indefinite"/>
                      </p:stCondLst>
                      <p:childTnLst>
                        <p:par>
                          <p:cTn id="40" fill="hold">
                            <p:stCondLst>
                              <p:cond delay="0"/>
                            </p:stCondLst>
                            <p:childTnLst>
                              <p:par>
                                <p:cTn id="41" presetID="16" presetClass="emph" presetSubtype="0" fill="hold" nodeType="clickEffect">
                                  <p:stCondLst>
                                    <p:cond delay="0"/>
                                  </p:stCondLst>
                                  <p:iterate type="lt">
                                    <p:tmPct val="4000"/>
                                  </p:iterate>
                                  <p:childTnLst>
                                    <p:set>
                                      <p:cBhvr override="childStyle">
                                        <p:cTn id="42" dur="500" fill="hold"/>
                                        <p:tgtEl>
                                          <p:spTgt spid="5">
                                            <p:txEl>
                                              <p:pRg st="8" end="8"/>
                                            </p:txEl>
                                          </p:spTgt>
                                        </p:tgtEl>
                                        <p:attrNameLst>
                                          <p:attrName>style.color</p:attrName>
                                        </p:attrNameLst>
                                      </p:cBhvr>
                                      <p:to>
                                        <p:clrVal>
                                          <a:schemeClr val="accent2"/>
                                        </p:clrVal>
                                      </p:to>
                                    </p:set>
                                    <p:set>
                                      <p:cBhvr>
                                        <p:cTn id="43" dur="500" fill="hold"/>
                                        <p:tgtEl>
                                          <p:spTgt spid="5">
                                            <p:txEl>
                                              <p:pRg st="8" end="8"/>
                                            </p:txEl>
                                          </p:spTgt>
                                        </p:tgtEl>
                                        <p:attrNameLst>
                                          <p:attrName>fillcolor</p:attrName>
                                        </p:attrNameLst>
                                      </p:cBhvr>
                                      <p:to>
                                        <p:clrVal>
                                          <a:schemeClr val="accent2"/>
                                        </p:clrVal>
                                      </p:to>
                                    </p:set>
                                    <p:set>
                                      <p:cBhvr>
                                        <p:cTn id="44" dur="500" fill="hold"/>
                                        <p:tgtEl>
                                          <p:spTgt spid="5">
                                            <p:txEl>
                                              <p:pRg st="8" end="8"/>
                                            </p:txEl>
                                          </p:spTgt>
                                        </p:tgtEl>
                                        <p:attrNameLst>
                                          <p:attrName>fill.type</p:attrName>
                                        </p:attrNameLst>
                                      </p:cBhvr>
                                      <p:to>
                                        <p:strVal val="solid"/>
                                      </p:to>
                                    </p:set>
                                  </p:childTnLst>
                                </p:cTn>
                              </p:par>
                            </p:childTnLst>
                          </p:cTn>
                        </p:par>
                      </p:childTnLst>
                    </p:cTn>
                  </p:par>
                  <p:par>
                    <p:cTn id="45" fill="hold">
                      <p:stCondLst>
                        <p:cond delay="indefinite"/>
                      </p:stCondLst>
                      <p:childTnLst>
                        <p:par>
                          <p:cTn id="46" fill="hold">
                            <p:stCondLst>
                              <p:cond delay="0"/>
                            </p:stCondLst>
                            <p:childTnLst>
                              <p:par>
                                <p:cTn id="47" presetID="16" presetClass="emph" presetSubtype="0" fill="hold" nodeType="clickEffect">
                                  <p:stCondLst>
                                    <p:cond delay="0"/>
                                  </p:stCondLst>
                                  <p:iterate type="lt">
                                    <p:tmPct val="4000"/>
                                  </p:iterate>
                                  <p:childTnLst>
                                    <p:set>
                                      <p:cBhvr override="childStyle">
                                        <p:cTn id="48" dur="500" fill="hold"/>
                                        <p:tgtEl>
                                          <p:spTgt spid="5">
                                            <p:txEl>
                                              <p:pRg st="0" end="0"/>
                                            </p:txEl>
                                          </p:spTgt>
                                        </p:tgtEl>
                                        <p:attrNameLst>
                                          <p:attrName>style.color</p:attrName>
                                        </p:attrNameLst>
                                      </p:cBhvr>
                                      <p:to>
                                        <p:clrVal>
                                          <a:schemeClr val="accent2"/>
                                        </p:clrVal>
                                      </p:to>
                                    </p:set>
                                    <p:set>
                                      <p:cBhvr>
                                        <p:cTn id="49" dur="500" fill="hold"/>
                                        <p:tgtEl>
                                          <p:spTgt spid="5">
                                            <p:txEl>
                                              <p:pRg st="0" end="0"/>
                                            </p:txEl>
                                          </p:spTgt>
                                        </p:tgtEl>
                                        <p:attrNameLst>
                                          <p:attrName>fillcolor</p:attrName>
                                        </p:attrNameLst>
                                      </p:cBhvr>
                                      <p:to>
                                        <p:clrVal>
                                          <a:schemeClr val="accent2"/>
                                        </p:clrVal>
                                      </p:to>
                                    </p:set>
                                    <p:set>
                                      <p:cBhvr>
                                        <p:cTn id="50" dur="500" fill="hold"/>
                                        <p:tgtEl>
                                          <p:spTgt spid="5">
                                            <p:txEl>
                                              <p:pRg st="0" end="0"/>
                                            </p:txEl>
                                          </p:spTgt>
                                        </p:tgtEl>
                                        <p:attrNameLst>
                                          <p:attrName>fill.type</p:attrName>
                                        </p:attrNameLst>
                                      </p:cBhvr>
                                      <p:to>
                                        <p:strVal val="solid"/>
                                      </p:to>
                                    </p:set>
                                  </p:childTnLst>
                                </p:cTn>
                              </p:par>
                            </p:childTnLst>
                          </p:cTn>
                        </p:par>
                      </p:childTnLst>
                    </p:cTn>
                  </p:par>
                  <p:par>
                    <p:cTn id="51" fill="hold">
                      <p:stCondLst>
                        <p:cond delay="indefinite"/>
                      </p:stCondLst>
                      <p:childTnLst>
                        <p:par>
                          <p:cTn id="52" fill="hold">
                            <p:stCondLst>
                              <p:cond delay="0"/>
                            </p:stCondLst>
                            <p:childTnLst>
                              <p:par>
                                <p:cTn id="53" presetID="16" presetClass="emph" presetSubtype="0" fill="hold" nodeType="clickEffect">
                                  <p:stCondLst>
                                    <p:cond delay="0"/>
                                  </p:stCondLst>
                                  <p:iterate type="lt">
                                    <p:tmPct val="4000"/>
                                  </p:iterate>
                                  <p:childTnLst>
                                    <p:set>
                                      <p:cBhvr override="childStyle">
                                        <p:cTn id="54" dur="500" fill="hold"/>
                                        <p:tgtEl>
                                          <p:spTgt spid="5">
                                            <p:txEl>
                                              <p:pRg st="1" end="1"/>
                                            </p:txEl>
                                          </p:spTgt>
                                        </p:tgtEl>
                                        <p:attrNameLst>
                                          <p:attrName>style.color</p:attrName>
                                        </p:attrNameLst>
                                      </p:cBhvr>
                                      <p:to>
                                        <p:clrVal>
                                          <a:schemeClr val="accent2"/>
                                        </p:clrVal>
                                      </p:to>
                                    </p:set>
                                    <p:set>
                                      <p:cBhvr>
                                        <p:cTn id="55" dur="500" fill="hold"/>
                                        <p:tgtEl>
                                          <p:spTgt spid="5">
                                            <p:txEl>
                                              <p:pRg st="1" end="1"/>
                                            </p:txEl>
                                          </p:spTgt>
                                        </p:tgtEl>
                                        <p:attrNameLst>
                                          <p:attrName>fillcolor</p:attrName>
                                        </p:attrNameLst>
                                      </p:cBhvr>
                                      <p:to>
                                        <p:clrVal>
                                          <a:schemeClr val="accent2"/>
                                        </p:clrVal>
                                      </p:to>
                                    </p:set>
                                    <p:set>
                                      <p:cBhvr>
                                        <p:cTn id="56" dur="500" fill="hold"/>
                                        <p:tgtEl>
                                          <p:spTgt spid="5">
                                            <p:txEl>
                                              <p:pRg st="1" end="1"/>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3800" dirty="0"/>
              <a:t>Amazon EBS: Snapshots and Data Transfer</a:t>
            </a:r>
          </a:p>
        </p:txBody>
      </p:sp>
      <p:sp>
        <p:nvSpPr>
          <p:cNvPr id="5" name="Content Placeholder 2"/>
          <p:cNvSpPr>
            <a:spLocks noGrp="1"/>
          </p:cNvSpPr>
          <p:nvPr>
            <p:ph idx="1"/>
          </p:nvPr>
        </p:nvSpPr>
        <p:spPr/>
        <p:txBody>
          <a:bodyPr/>
          <a:lstStyle/>
          <a:p>
            <a:pPr marL="514350" indent="-514350">
              <a:buFont typeface="+mj-lt"/>
              <a:buAutoNum type="arabicPeriod" startAt="3"/>
            </a:pPr>
            <a:r>
              <a:rPr lang="en-US" b="1" dirty="0"/>
              <a:t>Snapshots:</a:t>
            </a:r>
          </a:p>
          <a:p>
            <a:pPr marL="922338" lvl="1" indent="-465138"/>
            <a:r>
              <a:rPr lang="fr-FR" sz="2800" dirty="0"/>
              <a:t>Le coût supplémentaire des instantanés Amazon EBS vers Amazon S3 est par Go-mois de données stockées</a:t>
            </a:r>
            <a:r>
              <a:rPr lang="en-US" sz="2800" dirty="0"/>
              <a:t>.</a:t>
            </a:r>
          </a:p>
          <a:p>
            <a:endParaRPr lang="en-US" dirty="0"/>
          </a:p>
          <a:p>
            <a:pPr marL="514350" indent="-514350">
              <a:buFont typeface="+mj-lt"/>
              <a:buAutoNum type="arabicPeriod" startAt="4"/>
            </a:pPr>
            <a:r>
              <a:rPr lang="en-US" b="1" dirty="0"/>
              <a:t>Data Transfer:</a:t>
            </a:r>
          </a:p>
          <a:p>
            <a:pPr marL="922338" lvl="1" indent="-465138"/>
            <a:r>
              <a:rPr lang="fr-FR" sz="2800" dirty="0"/>
              <a:t>Le transfert de données entrantes est gratuit</a:t>
            </a:r>
            <a:r>
              <a:rPr lang="en-US" sz="2800" dirty="0"/>
              <a:t>.</a:t>
            </a:r>
          </a:p>
          <a:p>
            <a:pPr marL="922338" lvl="1" indent="-465138"/>
            <a:r>
              <a:rPr lang="fr-FR" sz="2800" dirty="0"/>
              <a:t>Les frais de transfert de données sortantes sont échelonnés</a:t>
            </a:r>
            <a:r>
              <a:rPr lang="en-US" sz="2800" dirty="0"/>
              <a:t>.</a:t>
            </a:r>
            <a:endParaRPr lang="en-US" b="1" dirty="0"/>
          </a:p>
          <a:p>
            <a:pPr lvl="1"/>
            <a:endParaRPr lang="en-US" dirty="0"/>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pic>
        <p:nvPicPr>
          <p:cNvPr id="7" name="Picture 6">
            <a:extLst>
              <a:ext uri="{FF2B5EF4-FFF2-40B4-BE49-F238E27FC236}">
                <a16:creationId xmlns:a16="http://schemas.microsoft.com/office/drawing/2014/main" id="{13D68BD0-4BD6-FD47-BC57-D01F0378602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353800" y="5969978"/>
            <a:ext cx="955364" cy="955364"/>
          </a:xfrm>
          <a:prstGeom prst="rect">
            <a:avLst/>
          </a:prstGeom>
        </p:spPr>
      </p:pic>
    </p:spTree>
    <p:extLst>
      <p:ext uri="{BB962C8B-B14F-4D97-AF65-F5344CB8AC3E}">
        <p14:creationId xmlns:p14="http://schemas.microsoft.com/office/powerpoint/2010/main" val="4011553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5">
                                            <p:txEl>
                                              <p:pRg st="1" end="1"/>
                                            </p:txEl>
                                          </p:spTgt>
                                        </p:tgtEl>
                                        <p:attrNameLst>
                                          <p:attrName>style.color</p:attrName>
                                        </p:attrNameLst>
                                      </p:cBhvr>
                                      <p:to>
                                        <p:clrVal>
                                          <a:schemeClr val="accent2"/>
                                        </p:clrVal>
                                      </p:to>
                                    </p:set>
                                    <p:set>
                                      <p:cBhvr>
                                        <p:cTn id="7" dur="500" fill="hold"/>
                                        <p:tgtEl>
                                          <p:spTgt spid="5">
                                            <p:txEl>
                                              <p:pRg st="1" end="1"/>
                                            </p:txEl>
                                          </p:spTgt>
                                        </p:tgtEl>
                                        <p:attrNameLst>
                                          <p:attrName>fillcolor</p:attrName>
                                        </p:attrNameLst>
                                      </p:cBhvr>
                                      <p:to>
                                        <p:clrVal>
                                          <a:schemeClr val="accent2"/>
                                        </p:clrVal>
                                      </p:to>
                                    </p:set>
                                    <p:set>
                                      <p:cBhvr>
                                        <p:cTn id="8" dur="500" fill="hold"/>
                                        <p:tgtEl>
                                          <p:spTgt spid="5">
                                            <p:txEl>
                                              <p:pRg st="1" end="1"/>
                                            </p:txEl>
                                          </p:spTgt>
                                        </p:tgtEl>
                                        <p:attrNameLst>
                                          <p:attrName>fill.type</p:attrName>
                                        </p:attrNameLst>
                                      </p:cBhvr>
                                      <p:to>
                                        <p:strVal val="solid"/>
                                      </p:to>
                                    </p:set>
                                  </p:childTnLst>
                                </p:cTn>
                              </p:par>
                            </p:childTnLst>
                          </p:cTn>
                        </p:par>
                      </p:childTnLst>
                    </p:cTn>
                  </p:par>
                  <p:par>
                    <p:cTn id="9" fill="hold">
                      <p:stCondLst>
                        <p:cond delay="indefinite"/>
                      </p:stCondLst>
                      <p:childTnLst>
                        <p:par>
                          <p:cTn id="10" fill="hold">
                            <p:stCondLst>
                              <p:cond delay="0"/>
                            </p:stCondLst>
                            <p:childTnLst>
                              <p:par>
                                <p:cTn id="11" presetID="16" presetClass="emph" presetSubtype="0" fill="hold" nodeType="clickEffect">
                                  <p:stCondLst>
                                    <p:cond delay="0"/>
                                  </p:stCondLst>
                                  <p:iterate type="lt">
                                    <p:tmPct val="4000"/>
                                  </p:iterate>
                                  <p:childTnLst>
                                    <p:set>
                                      <p:cBhvr override="childStyle">
                                        <p:cTn id="12" dur="500" fill="hold"/>
                                        <p:tgtEl>
                                          <p:spTgt spid="5">
                                            <p:txEl>
                                              <p:pRg st="3" end="3"/>
                                            </p:txEl>
                                          </p:spTgt>
                                        </p:tgtEl>
                                        <p:attrNameLst>
                                          <p:attrName>style.color</p:attrName>
                                        </p:attrNameLst>
                                      </p:cBhvr>
                                      <p:to>
                                        <p:clrVal>
                                          <a:schemeClr val="accent2"/>
                                        </p:clrVal>
                                      </p:to>
                                    </p:set>
                                    <p:set>
                                      <p:cBhvr>
                                        <p:cTn id="13" dur="500" fill="hold"/>
                                        <p:tgtEl>
                                          <p:spTgt spid="5">
                                            <p:txEl>
                                              <p:pRg st="3" end="3"/>
                                            </p:txEl>
                                          </p:spTgt>
                                        </p:tgtEl>
                                        <p:attrNameLst>
                                          <p:attrName>fillcolor</p:attrName>
                                        </p:attrNameLst>
                                      </p:cBhvr>
                                      <p:to>
                                        <p:clrVal>
                                          <a:schemeClr val="accent2"/>
                                        </p:clrVal>
                                      </p:to>
                                    </p:set>
                                    <p:set>
                                      <p:cBhvr>
                                        <p:cTn id="14" dur="500" fill="hold"/>
                                        <p:tgtEl>
                                          <p:spTgt spid="5">
                                            <p:txEl>
                                              <p:pRg st="3" end="3"/>
                                            </p:txEl>
                                          </p:spTgt>
                                        </p:tgtEl>
                                        <p:attrNameLst>
                                          <p:attrName>fill.type</p:attrName>
                                        </p:attrNameLst>
                                      </p:cBhvr>
                                      <p:to>
                                        <p:strVal val="solid"/>
                                      </p:to>
                                    </p:set>
                                  </p:childTnLst>
                                </p:cTn>
                              </p:par>
                            </p:childTnLst>
                          </p:cTn>
                        </p:par>
                      </p:childTnLst>
                    </p:cTn>
                  </p:par>
                  <p:par>
                    <p:cTn id="15" fill="hold">
                      <p:stCondLst>
                        <p:cond delay="indefinite"/>
                      </p:stCondLst>
                      <p:childTnLst>
                        <p:par>
                          <p:cTn id="16" fill="hold">
                            <p:stCondLst>
                              <p:cond delay="0"/>
                            </p:stCondLst>
                            <p:childTnLst>
                              <p:par>
                                <p:cTn id="17" presetID="16" presetClass="emph" presetSubtype="0" fill="hold" nodeType="clickEffect">
                                  <p:stCondLst>
                                    <p:cond delay="0"/>
                                  </p:stCondLst>
                                  <p:iterate type="lt">
                                    <p:tmPct val="4000"/>
                                  </p:iterate>
                                  <p:childTnLst>
                                    <p:set>
                                      <p:cBhvr override="childStyle">
                                        <p:cTn id="18" dur="500" fill="hold"/>
                                        <p:tgtEl>
                                          <p:spTgt spid="5">
                                            <p:txEl>
                                              <p:pRg st="4" end="4"/>
                                            </p:txEl>
                                          </p:spTgt>
                                        </p:tgtEl>
                                        <p:attrNameLst>
                                          <p:attrName>style.color</p:attrName>
                                        </p:attrNameLst>
                                      </p:cBhvr>
                                      <p:to>
                                        <p:clrVal>
                                          <a:schemeClr val="accent2"/>
                                        </p:clrVal>
                                      </p:to>
                                    </p:set>
                                    <p:set>
                                      <p:cBhvr>
                                        <p:cTn id="19" dur="500" fill="hold"/>
                                        <p:tgtEl>
                                          <p:spTgt spid="5">
                                            <p:txEl>
                                              <p:pRg st="4" end="4"/>
                                            </p:txEl>
                                          </p:spTgt>
                                        </p:tgtEl>
                                        <p:attrNameLst>
                                          <p:attrName>fillcolor</p:attrName>
                                        </p:attrNameLst>
                                      </p:cBhvr>
                                      <p:to>
                                        <p:clrVal>
                                          <a:schemeClr val="accent2"/>
                                        </p:clrVal>
                                      </p:to>
                                    </p:set>
                                    <p:set>
                                      <p:cBhvr>
                                        <p:cTn id="20" dur="500" fill="hold"/>
                                        <p:tgtEl>
                                          <p:spTgt spid="5">
                                            <p:txEl>
                                              <p:pRg st="4" end="4"/>
                                            </p:txEl>
                                          </p:spTgt>
                                        </p:tgtEl>
                                        <p:attrNameLst>
                                          <p:attrName>fill.type</p:attrName>
                                        </p:attrNameLst>
                                      </p:cBhvr>
                                      <p:to>
                                        <p:strVal val="solid"/>
                                      </p:to>
                                    </p:set>
                                  </p:childTnLst>
                                </p:cTn>
                              </p:par>
                            </p:childTnLst>
                          </p:cTn>
                        </p:par>
                      </p:childTnLst>
                    </p:cTn>
                  </p:par>
                  <p:par>
                    <p:cTn id="21" fill="hold">
                      <p:stCondLst>
                        <p:cond delay="indefinite"/>
                      </p:stCondLst>
                      <p:childTnLst>
                        <p:par>
                          <p:cTn id="22" fill="hold">
                            <p:stCondLst>
                              <p:cond delay="0"/>
                            </p:stCondLst>
                            <p:childTnLst>
                              <p:par>
                                <p:cTn id="23" presetID="16" presetClass="emph" presetSubtype="0" fill="hold" nodeType="clickEffect">
                                  <p:stCondLst>
                                    <p:cond delay="0"/>
                                  </p:stCondLst>
                                  <p:iterate type="lt">
                                    <p:tmPct val="4000"/>
                                  </p:iterate>
                                  <p:childTnLst>
                                    <p:set>
                                      <p:cBhvr override="childStyle">
                                        <p:cTn id="24" dur="500" fill="hold"/>
                                        <p:tgtEl>
                                          <p:spTgt spid="5">
                                            <p:txEl>
                                              <p:pRg st="5" end="5"/>
                                            </p:txEl>
                                          </p:spTgt>
                                        </p:tgtEl>
                                        <p:attrNameLst>
                                          <p:attrName>style.color</p:attrName>
                                        </p:attrNameLst>
                                      </p:cBhvr>
                                      <p:to>
                                        <p:clrVal>
                                          <a:schemeClr val="accent2"/>
                                        </p:clrVal>
                                      </p:to>
                                    </p:set>
                                    <p:set>
                                      <p:cBhvr>
                                        <p:cTn id="25" dur="500" fill="hold"/>
                                        <p:tgtEl>
                                          <p:spTgt spid="5">
                                            <p:txEl>
                                              <p:pRg st="5" end="5"/>
                                            </p:txEl>
                                          </p:spTgt>
                                        </p:tgtEl>
                                        <p:attrNameLst>
                                          <p:attrName>fillcolor</p:attrName>
                                        </p:attrNameLst>
                                      </p:cBhvr>
                                      <p:to>
                                        <p:clrVal>
                                          <a:schemeClr val="accent2"/>
                                        </p:clrVal>
                                      </p:to>
                                    </p:set>
                                    <p:set>
                                      <p:cBhvr>
                                        <p:cTn id="26" dur="500" fill="hold"/>
                                        <p:tgtEl>
                                          <p:spTgt spid="5">
                                            <p:txEl>
                                              <p:pRg st="5" end="5"/>
                                            </p:txEl>
                                          </p:spTgt>
                                        </p:tgtEl>
                                        <p:attrNameLst>
                                          <p:attrName>fill.type</p:attrName>
                                        </p:attrNameLst>
                                      </p:cBhvr>
                                      <p:to>
                                        <p:strVal val="solid"/>
                                      </p:to>
                                    </p:set>
                                  </p:childTnLst>
                                </p:cTn>
                              </p:par>
                            </p:childTnLst>
                          </p:cTn>
                        </p:par>
                      </p:childTnLst>
                    </p:cTn>
                  </p:par>
                  <p:par>
                    <p:cTn id="27" fill="hold">
                      <p:stCondLst>
                        <p:cond delay="indefinite"/>
                      </p:stCondLst>
                      <p:childTnLst>
                        <p:par>
                          <p:cTn id="28" fill="hold">
                            <p:stCondLst>
                              <p:cond delay="0"/>
                            </p:stCondLst>
                            <p:childTnLst>
                              <p:par>
                                <p:cTn id="29" presetID="16" presetClass="emph" presetSubtype="0" fill="hold" nodeType="clickEffect">
                                  <p:stCondLst>
                                    <p:cond delay="0"/>
                                  </p:stCondLst>
                                  <p:iterate type="lt">
                                    <p:tmPct val="4000"/>
                                  </p:iterate>
                                  <p:childTnLst>
                                    <p:set>
                                      <p:cBhvr override="childStyle">
                                        <p:cTn id="30" dur="500" fill="hold"/>
                                        <p:tgtEl>
                                          <p:spTgt spid="5">
                                            <p:txEl>
                                              <p:pRg st="0" end="0"/>
                                            </p:txEl>
                                          </p:spTgt>
                                        </p:tgtEl>
                                        <p:attrNameLst>
                                          <p:attrName>style.color</p:attrName>
                                        </p:attrNameLst>
                                      </p:cBhvr>
                                      <p:to>
                                        <p:clrVal>
                                          <a:schemeClr val="accent2"/>
                                        </p:clrVal>
                                      </p:to>
                                    </p:set>
                                    <p:set>
                                      <p:cBhvr>
                                        <p:cTn id="31" dur="500" fill="hold"/>
                                        <p:tgtEl>
                                          <p:spTgt spid="5">
                                            <p:txEl>
                                              <p:pRg st="0" end="0"/>
                                            </p:txEl>
                                          </p:spTgt>
                                        </p:tgtEl>
                                        <p:attrNameLst>
                                          <p:attrName>fillcolor</p:attrName>
                                        </p:attrNameLst>
                                      </p:cBhvr>
                                      <p:to>
                                        <p:clrVal>
                                          <a:schemeClr val="accent2"/>
                                        </p:clrVal>
                                      </p:to>
                                    </p:set>
                                    <p:set>
                                      <p:cBhvr>
                                        <p:cTn id="32" dur="500" fill="hold"/>
                                        <p:tgtEl>
                                          <p:spTgt spid="5">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Résumé</a:t>
            </a:r>
          </a:p>
        </p:txBody>
      </p:sp>
      <p:sp>
        <p:nvSpPr>
          <p:cNvPr id="4" name="Content Placeholder 3">
            <a:extLst>
              <a:ext uri="{FF2B5EF4-FFF2-40B4-BE49-F238E27FC236}">
                <a16:creationId xmlns:a16="http://schemas.microsoft.com/office/drawing/2014/main" id="{2C985E6D-5EA3-1643-B122-056F35E466A9}"/>
              </a:ext>
            </a:extLst>
          </p:cNvPr>
          <p:cNvSpPr>
            <a:spLocks noGrp="1"/>
          </p:cNvSpPr>
          <p:nvPr>
            <p:ph idx="1"/>
          </p:nvPr>
        </p:nvSpPr>
        <p:spPr>
          <a:xfrm>
            <a:off x="238539" y="1440305"/>
            <a:ext cx="10515600" cy="4913308"/>
          </a:xfrm>
        </p:spPr>
        <p:txBody>
          <a:bodyPr>
            <a:normAutofit/>
          </a:bodyPr>
          <a:lstStyle/>
          <a:p>
            <a:pPr marL="0" indent="0" algn="just">
              <a:lnSpc>
                <a:spcPct val="110000"/>
              </a:lnSpc>
              <a:spcBef>
                <a:spcPts val="800"/>
              </a:spcBef>
              <a:buNone/>
            </a:pPr>
            <a:r>
              <a:rPr lang="en-US" sz="2600" dirty="0" err="1"/>
              <a:t>Fonctionnalités</a:t>
            </a:r>
            <a:r>
              <a:rPr lang="en-US" sz="2600" dirty="0"/>
              <a:t> Amazon EBS:</a:t>
            </a:r>
          </a:p>
          <a:p>
            <a:pPr marL="914400" lvl="1" indent="-457200" algn="just">
              <a:lnSpc>
                <a:spcPct val="110000"/>
              </a:lnSpc>
              <a:spcBef>
                <a:spcPts val="800"/>
              </a:spcBef>
            </a:pPr>
            <a:r>
              <a:rPr lang="fr-FR" sz="2800" dirty="0"/>
              <a:t>Stockage de blocs persistant et personnalisable pour Amazon EC2</a:t>
            </a:r>
            <a:endParaRPr lang="en-US" sz="2800" dirty="0"/>
          </a:p>
          <a:p>
            <a:pPr marL="914400" lvl="1" indent="-457200" algn="just">
              <a:lnSpc>
                <a:spcPct val="110000"/>
              </a:lnSpc>
              <a:spcBef>
                <a:spcPts val="800"/>
              </a:spcBef>
            </a:pPr>
            <a:r>
              <a:rPr lang="fr-FR" sz="2800" dirty="0"/>
              <a:t>Types de disque HDD et SSD</a:t>
            </a:r>
          </a:p>
          <a:p>
            <a:pPr marL="914400" lvl="1" indent="-457200" algn="just">
              <a:lnSpc>
                <a:spcPct val="110000"/>
              </a:lnSpc>
              <a:spcBef>
                <a:spcPts val="800"/>
              </a:spcBef>
            </a:pPr>
            <a:r>
              <a:rPr lang="fr-FR" sz="2800" dirty="0"/>
              <a:t>Répliqué dans la même zone de disponibilité</a:t>
            </a:r>
            <a:endParaRPr lang="en-US" sz="2800" dirty="0"/>
          </a:p>
          <a:p>
            <a:pPr marL="914400" lvl="1" indent="-457200" algn="just">
              <a:lnSpc>
                <a:spcPct val="110000"/>
              </a:lnSpc>
              <a:spcBef>
                <a:spcPts val="800"/>
              </a:spcBef>
            </a:pPr>
            <a:r>
              <a:rPr lang="en-US" sz="2800" dirty="0" err="1"/>
              <a:t>Cryptage</a:t>
            </a:r>
            <a:r>
              <a:rPr lang="en-US" sz="2800" dirty="0"/>
              <a:t> simple et transparent</a:t>
            </a:r>
          </a:p>
          <a:p>
            <a:pPr marL="914400" lvl="1" indent="-457200" algn="just">
              <a:lnSpc>
                <a:spcPct val="110000"/>
              </a:lnSpc>
              <a:spcBef>
                <a:spcPts val="800"/>
              </a:spcBef>
            </a:pPr>
            <a:r>
              <a:rPr lang="en-US" sz="2800" dirty="0"/>
              <a:t>Volumes </a:t>
            </a:r>
            <a:r>
              <a:rPr lang="en-US" sz="2800" dirty="0" err="1"/>
              <a:t>élastiques</a:t>
            </a:r>
            <a:endParaRPr lang="en-US" sz="2800" dirty="0"/>
          </a:p>
          <a:p>
            <a:pPr marL="914400" lvl="1" indent="-457200" algn="just">
              <a:lnSpc>
                <a:spcPct val="110000"/>
              </a:lnSpc>
              <a:spcBef>
                <a:spcPts val="800"/>
              </a:spcBef>
            </a:pPr>
            <a:r>
              <a:rPr lang="en-US" sz="2800" dirty="0" err="1"/>
              <a:t>Sauvegarder</a:t>
            </a:r>
            <a:r>
              <a:rPr lang="en-US" sz="2800" dirty="0"/>
              <a:t> à </a:t>
            </a:r>
            <a:r>
              <a:rPr lang="en-US" sz="2800" dirty="0" err="1"/>
              <a:t>l'aide</a:t>
            </a:r>
            <a:r>
              <a:rPr lang="en-US" sz="2800" dirty="0"/>
              <a:t> des snapshots</a:t>
            </a:r>
            <a:endParaRPr lang="en-US" sz="2200" dirty="0"/>
          </a:p>
        </p:txBody>
      </p:sp>
      <p:pic>
        <p:nvPicPr>
          <p:cNvPr id="6" name="Picture 5">
            <a:extLst>
              <a:ext uri="{FF2B5EF4-FFF2-40B4-BE49-F238E27FC236}">
                <a16:creationId xmlns:a16="http://schemas.microsoft.com/office/drawing/2014/main" id="{DD9F5AA1-359B-5D49-AB91-0A9286FE853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353800" y="5969978"/>
            <a:ext cx="955364" cy="955364"/>
          </a:xfrm>
          <a:prstGeom prst="rect">
            <a:avLst/>
          </a:prstGeom>
        </p:spPr>
      </p:pic>
    </p:spTree>
    <p:extLst>
      <p:ext uri="{BB962C8B-B14F-4D97-AF65-F5344CB8AC3E}">
        <p14:creationId xmlns:p14="http://schemas.microsoft.com/office/powerpoint/2010/main" val="41154478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8805" y="2932909"/>
            <a:ext cx="11095836" cy="779463"/>
          </a:xfrm>
        </p:spPr>
        <p:txBody>
          <a:bodyPr>
            <a:noAutofit/>
          </a:bodyPr>
          <a:lstStyle/>
          <a:p>
            <a:pPr algn="ctr"/>
            <a:r>
              <a:rPr lang="en-US" sz="5800" dirty="0"/>
              <a:t>Amazon EBS Demo</a:t>
            </a:r>
          </a:p>
        </p:txBody>
      </p:sp>
    </p:spTree>
    <p:custDataLst>
      <p:tags r:id="rId1"/>
    </p:custDataLst>
    <p:extLst>
      <p:ext uri="{BB962C8B-B14F-4D97-AF65-F5344CB8AC3E}">
        <p14:creationId xmlns:p14="http://schemas.microsoft.com/office/powerpoint/2010/main" val="29257336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478505"/>
            <a:ext cx="10617928" cy="1280695"/>
          </a:xfrm>
        </p:spPr>
        <p:txBody>
          <a:bodyPr>
            <a:noAutofit/>
          </a:bodyPr>
          <a:lstStyle/>
          <a:p>
            <a:r>
              <a:rPr lang="en-US" sz="4800" dirty="0"/>
              <a:t>Module 2, Section 2, Lab 2: </a:t>
            </a:r>
            <a:br>
              <a:rPr lang="en-US" sz="4800" dirty="0"/>
            </a:br>
            <a:r>
              <a:rPr lang="en-US" sz="4800" dirty="0"/>
              <a:t>Working with Amazon EBS</a:t>
            </a:r>
          </a:p>
        </p:txBody>
      </p:sp>
    </p:spTree>
    <p:custDataLst>
      <p:tags r:id="rId1"/>
    </p:custDataLst>
    <p:extLst>
      <p:ext uri="{BB962C8B-B14F-4D97-AF65-F5344CB8AC3E}">
        <p14:creationId xmlns:p14="http://schemas.microsoft.com/office/powerpoint/2010/main" val="2910888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2 Scenario</a:t>
            </a:r>
          </a:p>
        </p:txBody>
      </p:sp>
      <p:sp>
        <p:nvSpPr>
          <p:cNvPr id="3" name="Content Placeholder 2"/>
          <p:cNvSpPr>
            <a:spLocks noGrp="1"/>
          </p:cNvSpPr>
          <p:nvPr>
            <p:ph idx="1"/>
          </p:nvPr>
        </p:nvSpPr>
        <p:spPr>
          <a:xfrm>
            <a:off x="238538" y="1440305"/>
            <a:ext cx="11330609" cy="4913308"/>
          </a:xfrm>
        </p:spPr>
        <p:txBody>
          <a:bodyPr>
            <a:normAutofit/>
          </a:bodyPr>
          <a:lstStyle/>
          <a:p>
            <a:pPr marL="0" lvl="1" indent="0">
              <a:spcBef>
                <a:spcPts val="1800"/>
              </a:spcBef>
              <a:spcAft>
                <a:spcPts val="800"/>
              </a:spcAft>
              <a:buNone/>
            </a:pPr>
            <a:r>
              <a:rPr lang="en-US" dirty="0"/>
              <a:t>This lab focuses on Amazon EBS, a key underlying storage mechanism for Amazon EC2 instances. </a:t>
            </a:r>
          </a:p>
          <a:p>
            <a:pPr marL="0" lvl="1" indent="0">
              <a:spcBef>
                <a:spcPts val="1800"/>
              </a:spcBef>
              <a:spcAft>
                <a:spcPts val="800"/>
              </a:spcAft>
              <a:buNone/>
            </a:pPr>
            <a:r>
              <a:rPr lang="en-US" dirty="0"/>
              <a:t>In this lab, you will create an Amazon EBS volume, attach it to an instance, apply a file system to the volume, and then take a snapshot backup.</a:t>
            </a:r>
          </a:p>
        </p:txBody>
      </p:sp>
      <p:sp>
        <p:nvSpPr>
          <p:cNvPr id="7" name="TextBox 6"/>
          <p:cNvSpPr txBox="1"/>
          <p:nvPr/>
        </p:nvSpPr>
        <p:spPr>
          <a:xfrm>
            <a:off x="5032198" y="4452830"/>
            <a:ext cx="1138651" cy="275265"/>
          </a:xfrm>
          <a:prstGeom prst="rect">
            <a:avLst/>
          </a:prstGeom>
          <a:noFill/>
        </p:spPr>
        <p:txBody>
          <a:bodyPr wrap="square" lIns="0" tIns="0" rIns="0" bIns="0" rtlCol="0" anchor="t">
            <a:noAutofit/>
          </a:body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Amazon EBS</a:t>
            </a:r>
            <a:endParaRPr lang="en-US" sz="3733" b="1"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11" name="Picture 10">
            <a:extLst>
              <a:ext uri="{FF2B5EF4-FFF2-40B4-BE49-F238E27FC236}">
                <a16:creationId xmlns:a16="http://schemas.microsoft.com/office/drawing/2014/main" id="{3FC9B308-99BE-6245-882E-0EB048BFBDDE}"/>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772426" y="3031169"/>
            <a:ext cx="1579634" cy="1579634"/>
          </a:xfrm>
          <a:prstGeom prst="rect">
            <a:avLst/>
          </a:prstGeom>
        </p:spPr>
      </p:pic>
    </p:spTree>
    <p:custDataLst>
      <p:tags r:id="rId1"/>
    </p:custDataLst>
    <p:extLst>
      <p:ext uri="{BB962C8B-B14F-4D97-AF65-F5344CB8AC3E}">
        <p14:creationId xmlns:p14="http://schemas.microsoft.com/office/powerpoint/2010/main" val="24913422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10E68793-7060-B745-B59C-9F15A870C91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665158" y="3507583"/>
            <a:ext cx="1005840" cy="1005840"/>
          </a:xfrm>
          <a:prstGeom prst="rect">
            <a:avLst/>
          </a:prstGeom>
        </p:spPr>
      </p:pic>
      <p:pic>
        <p:nvPicPr>
          <p:cNvPr id="13" name="Picture 12" descr="EC2-Instance.png">
            <a:extLst>
              <a:ext uri="{FF2B5EF4-FFF2-40B4-BE49-F238E27FC236}">
                <a16:creationId xmlns:a16="http://schemas.microsoft.com/office/drawing/2014/main" id="{53D1B111-AF54-5942-BB29-9DC8F59C9BBD}"/>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6689" r="7706"/>
          <a:stretch/>
        </p:blipFill>
        <p:spPr>
          <a:xfrm>
            <a:off x="1806609" y="2653417"/>
            <a:ext cx="722938" cy="822960"/>
          </a:xfrm>
          <a:prstGeom prst="rect">
            <a:avLst/>
          </a:prstGeom>
        </p:spPr>
      </p:pic>
      <p:sp>
        <p:nvSpPr>
          <p:cNvPr id="2" name="Title 1"/>
          <p:cNvSpPr>
            <a:spLocks noGrp="1"/>
          </p:cNvSpPr>
          <p:nvPr>
            <p:ph type="title"/>
          </p:nvPr>
        </p:nvSpPr>
        <p:spPr/>
        <p:txBody>
          <a:bodyPr/>
          <a:lstStyle/>
          <a:p>
            <a:r>
              <a:rPr lang="en-US" dirty="0"/>
              <a:t>Lab 2: Tasks</a:t>
            </a:r>
          </a:p>
        </p:txBody>
      </p:sp>
      <p:sp>
        <p:nvSpPr>
          <p:cNvPr id="3" name="Content Placeholder 2"/>
          <p:cNvSpPr>
            <a:spLocks noGrp="1"/>
          </p:cNvSpPr>
          <p:nvPr>
            <p:ph idx="1"/>
          </p:nvPr>
        </p:nvSpPr>
        <p:spPr>
          <a:xfrm>
            <a:off x="2633870" y="2094028"/>
            <a:ext cx="7653130" cy="3280859"/>
          </a:xfrm>
        </p:spPr>
        <p:txBody>
          <a:bodyPr>
            <a:normAutofit lnSpcReduction="10000"/>
          </a:bodyPr>
          <a:lstStyle/>
          <a:p>
            <a:pPr marL="0" indent="0">
              <a:spcBef>
                <a:spcPts val="3600"/>
              </a:spcBef>
              <a:spcAft>
                <a:spcPts val="600"/>
              </a:spcAft>
              <a:buNone/>
            </a:pPr>
            <a:r>
              <a:rPr lang="en-US" dirty="0"/>
              <a:t>Create a new </a:t>
            </a:r>
            <a:r>
              <a:rPr lang="en-US" b="1" dirty="0">
                <a:latin typeface="Amazon Ember" panose="020B0603020204020204" pitchFamily="34" charset="0"/>
                <a:ea typeface="Amazon Ember" panose="020B0603020204020204" pitchFamily="34" charset="0"/>
                <a:cs typeface="Amazon Ember" panose="020B0603020204020204" pitchFamily="34" charset="0"/>
              </a:rPr>
              <a:t>EBS volume.</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indent="0">
              <a:spcBef>
                <a:spcPts val="3600"/>
              </a:spcBef>
              <a:spcAft>
                <a:spcPts val="600"/>
              </a:spcAft>
              <a:buNone/>
            </a:pPr>
            <a:r>
              <a:rPr lang="en-US" dirty="0"/>
              <a:t>Attach the volume to an Amazon </a:t>
            </a:r>
            <a:r>
              <a:rPr lang="en-US" b="1" dirty="0">
                <a:latin typeface="Amazon Ember" panose="020B0603020204020204" pitchFamily="34" charset="0"/>
                <a:ea typeface="Amazon Ember" panose="020B0603020204020204" pitchFamily="34" charset="0"/>
                <a:cs typeface="Amazon Ember" panose="020B0603020204020204" pitchFamily="34" charset="0"/>
              </a:rPr>
              <a:t>EC2 instance.</a:t>
            </a:r>
          </a:p>
          <a:p>
            <a:pPr marL="0" indent="0">
              <a:spcBef>
                <a:spcPts val="3600"/>
              </a:spcBef>
              <a:spcAft>
                <a:spcPts val="600"/>
              </a:spcAft>
              <a:buNone/>
            </a:pPr>
            <a:r>
              <a:rPr lang="en-US" dirty="0"/>
              <a:t>Create and configure your </a:t>
            </a:r>
            <a:r>
              <a:rPr lang="en-US" b="1" dirty="0">
                <a:latin typeface="Amazon Ember" panose="020B0603020204020204" pitchFamily="34" charset="0"/>
                <a:ea typeface="Amazon Ember" panose="020B0603020204020204" pitchFamily="34" charset="0"/>
                <a:cs typeface="Amazon Ember" panose="020B0603020204020204" pitchFamily="34" charset="0"/>
              </a:rPr>
              <a:t>file system.</a:t>
            </a:r>
          </a:p>
          <a:p>
            <a:pPr marL="0" indent="0">
              <a:spcBef>
                <a:spcPts val="3600"/>
              </a:spcBef>
              <a:spcAft>
                <a:spcPts val="600"/>
              </a:spcAft>
              <a:buNone/>
            </a:pPr>
            <a:r>
              <a:rPr lang="en-US" dirty="0"/>
              <a:t>Create a </a:t>
            </a:r>
            <a:r>
              <a:rPr lang="en-US" b="1" dirty="0">
                <a:latin typeface="Amazon Ember" panose="020B0603020204020204" pitchFamily="34" charset="0"/>
                <a:ea typeface="Amazon Ember" panose="020B0603020204020204" pitchFamily="34" charset="0"/>
              </a:rPr>
              <a:t>s</a:t>
            </a:r>
            <a:r>
              <a:rPr lang="en-US" b="1" dirty="0">
                <a:latin typeface="Amazon Ember" panose="020B0603020204020204" pitchFamily="34" charset="0"/>
                <a:ea typeface="Amazon Ember" panose="020B0603020204020204" pitchFamily="34" charset="0"/>
                <a:cs typeface="Amazon Ember" panose="020B0603020204020204" pitchFamily="34" charset="0"/>
              </a:rPr>
              <a:t>napshot.</a:t>
            </a:r>
          </a:p>
          <a:p>
            <a:pPr marL="0" indent="0">
              <a:spcBef>
                <a:spcPts val="3000"/>
              </a:spcBef>
              <a:spcAft>
                <a:spcPts val="600"/>
              </a:spcAft>
              <a:buNone/>
            </a:pPr>
            <a:endParaRPr lang="en-US" b="1"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11" name="TextBox 34">
            <a:extLst>
              <a:ext uri="{FF2B5EF4-FFF2-40B4-BE49-F238E27FC236}">
                <a16:creationId xmlns:a16="http://schemas.microsoft.com/office/drawing/2014/main" id="{0DB30520-08BC-ED45-9376-ECAF325666CA}"/>
              </a:ext>
            </a:extLst>
          </p:cNvPr>
          <p:cNvSpPr txBox="1">
            <a:spLocks noChangeAspect="1" noChangeArrowheads="1"/>
          </p:cNvSpPr>
          <p:nvPr/>
        </p:nvSpPr>
        <p:spPr bwMode="auto">
          <a:xfrm>
            <a:off x="1581534" y="3343240"/>
            <a:ext cx="1173089" cy="369332"/>
          </a:xfrm>
          <a:prstGeom prst="rect">
            <a:avLst/>
          </a:prstGeom>
          <a:noFill/>
          <a:ln w="9525">
            <a:noFill/>
            <a:miter lim="800000"/>
            <a:headEnd/>
            <a:tailEnd/>
          </a:ln>
        </p:spPr>
        <p:txBody>
          <a:bodyPr wrap="square">
            <a:spAutoFit/>
          </a:bodyPr>
          <a:lstStyle/>
          <a:p>
            <a:pPr algn="ctr"/>
            <a:r>
              <a:rPr lang="en-US" sz="900" b="1" dirty="0">
                <a:solidFill>
                  <a:srgbClr val="6F2927"/>
                </a:solidFill>
                <a:latin typeface="Amazon Ember" panose="020B0603020204020204" pitchFamily="34" charset="0"/>
                <a:ea typeface="Amazon Ember" panose="020B0603020204020204" pitchFamily="34" charset="0"/>
                <a:cs typeface="Amazon Ember" panose="020B0603020204020204" pitchFamily="34" charset="0"/>
              </a:rPr>
              <a:t>Amazon EC2 Instance</a:t>
            </a:r>
          </a:p>
        </p:txBody>
      </p:sp>
      <p:pic>
        <p:nvPicPr>
          <p:cNvPr id="17" name="Picture 16">
            <a:extLst>
              <a:ext uri="{FF2B5EF4-FFF2-40B4-BE49-F238E27FC236}">
                <a16:creationId xmlns:a16="http://schemas.microsoft.com/office/drawing/2014/main" id="{EF175E19-3D1D-1D42-A765-180011E0E82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665158" y="1610595"/>
            <a:ext cx="1005840" cy="1005840"/>
          </a:xfrm>
          <a:prstGeom prst="rect">
            <a:avLst/>
          </a:prstGeom>
        </p:spPr>
      </p:pic>
      <p:sp>
        <p:nvSpPr>
          <p:cNvPr id="22" name="TextBox 34">
            <a:extLst>
              <a:ext uri="{FF2B5EF4-FFF2-40B4-BE49-F238E27FC236}">
                <a16:creationId xmlns:a16="http://schemas.microsoft.com/office/drawing/2014/main" id="{C97ADC84-3F09-4149-93C0-C5066E857796}"/>
              </a:ext>
            </a:extLst>
          </p:cNvPr>
          <p:cNvSpPr txBox="1">
            <a:spLocks noChangeAspect="1" noChangeArrowheads="1"/>
          </p:cNvSpPr>
          <p:nvPr/>
        </p:nvSpPr>
        <p:spPr bwMode="auto">
          <a:xfrm>
            <a:off x="1581534" y="2401521"/>
            <a:ext cx="1173089" cy="230832"/>
          </a:xfrm>
          <a:prstGeom prst="rect">
            <a:avLst/>
          </a:prstGeom>
          <a:noFill/>
          <a:ln w="9525">
            <a:noFill/>
            <a:miter lim="800000"/>
            <a:headEnd/>
            <a:tailEnd/>
          </a:ln>
        </p:spPr>
        <p:txBody>
          <a:bodyPr wrap="square">
            <a:spAutoFit/>
          </a:bodyPr>
          <a:lstStyle/>
          <a:p>
            <a:pPr algn="ctr"/>
            <a:r>
              <a:rPr lang="en-US" sz="900" b="1" dirty="0">
                <a:solidFill>
                  <a:srgbClr val="6F2927"/>
                </a:solidFill>
                <a:latin typeface="Amazon Ember" panose="020B0603020204020204" pitchFamily="34" charset="0"/>
                <a:ea typeface="Amazon Ember" panose="020B0603020204020204" pitchFamily="34" charset="0"/>
                <a:cs typeface="Amazon Ember" panose="020B0603020204020204" pitchFamily="34" charset="0"/>
              </a:rPr>
              <a:t>Amazon EBS</a:t>
            </a:r>
          </a:p>
        </p:txBody>
      </p:sp>
      <p:sp>
        <p:nvSpPr>
          <p:cNvPr id="26" name="TextBox 34">
            <a:extLst>
              <a:ext uri="{FF2B5EF4-FFF2-40B4-BE49-F238E27FC236}">
                <a16:creationId xmlns:a16="http://schemas.microsoft.com/office/drawing/2014/main" id="{8C324D60-9FC8-5C46-9856-D4BDFFE79A31}"/>
              </a:ext>
            </a:extLst>
          </p:cNvPr>
          <p:cNvSpPr txBox="1">
            <a:spLocks noChangeAspect="1" noChangeArrowheads="1"/>
          </p:cNvSpPr>
          <p:nvPr/>
        </p:nvSpPr>
        <p:spPr bwMode="auto">
          <a:xfrm>
            <a:off x="1581534" y="4276207"/>
            <a:ext cx="1173089" cy="230832"/>
          </a:xfrm>
          <a:prstGeom prst="rect">
            <a:avLst/>
          </a:prstGeom>
          <a:noFill/>
          <a:ln w="9525">
            <a:noFill/>
            <a:miter lim="800000"/>
            <a:headEnd/>
            <a:tailEnd/>
          </a:ln>
        </p:spPr>
        <p:txBody>
          <a:bodyPr wrap="square">
            <a:spAutoFit/>
          </a:bodyPr>
          <a:lstStyle/>
          <a:p>
            <a:pPr algn="ctr"/>
            <a:r>
              <a:rPr lang="en-US" sz="900" b="1" dirty="0">
                <a:solidFill>
                  <a:srgbClr val="6F2927"/>
                </a:solidFill>
                <a:latin typeface="Amazon Ember" panose="020B0603020204020204" pitchFamily="34" charset="0"/>
                <a:ea typeface="Amazon Ember" panose="020B0603020204020204" pitchFamily="34" charset="0"/>
                <a:cs typeface="Amazon Ember" panose="020B0603020204020204" pitchFamily="34" charset="0"/>
              </a:rPr>
              <a:t>Amazon EBS</a:t>
            </a:r>
          </a:p>
        </p:txBody>
      </p:sp>
      <p:sp>
        <p:nvSpPr>
          <p:cNvPr id="27" name="TextBox 26">
            <a:extLst>
              <a:ext uri="{FF2B5EF4-FFF2-40B4-BE49-F238E27FC236}">
                <a16:creationId xmlns:a16="http://schemas.microsoft.com/office/drawing/2014/main" id="{1FD603DE-6AA8-2748-96CE-4C6A34F582C5}"/>
              </a:ext>
            </a:extLst>
          </p:cNvPr>
          <p:cNvSpPr txBox="1"/>
          <p:nvPr/>
        </p:nvSpPr>
        <p:spPr>
          <a:xfrm>
            <a:off x="1848038" y="5284689"/>
            <a:ext cx="640080" cy="274320"/>
          </a:xfrm>
          <a:prstGeom prst="rect">
            <a:avLst/>
          </a:prstGeom>
          <a:noFill/>
        </p:spPr>
        <p:txBody>
          <a:bodyPr wrap="square" lIns="0" tIns="0" rIns="0" bIns="0" rtlCol="0" anchor="t">
            <a:noAutofit/>
          </a:bodyPr>
          <a:lstStyle/>
          <a:p>
            <a:pPr algn="ctr"/>
            <a:r>
              <a:rPr lang="en-US" sz="800" b="1" dirty="0"/>
              <a:t>snapshot</a:t>
            </a:r>
            <a:endParaRPr lang="en-US" sz="1400" b="1" dirty="0"/>
          </a:p>
        </p:txBody>
      </p:sp>
      <p:pic>
        <p:nvPicPr>
          <p:cNvPr id="28" name="Picture 27">
            <a:extLst>
              <a:ext uri="{FF2B5EF4-FFF2-40B4-BE49-F238E27FC236}">
                <a16:creationId xmlns:a16="http://schemas.microsoft.com/office/drawing/2014/main" id="{1173D134-01D2-C74B-9DE5-263C0CF578C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43635" y="4663153"/>
            <a:ext cx="448887" cy="548640"/>
          </a:xfrm>
          <a:prstGeom prst="rect">
            <a:avLst/>
          </a:prstGeom>
        </p:spPr>
      </p:pic>
    </p:spTree>
    <p:custDataLst>
      <p:tags r:id="rId1"/>
    </p:custDataLst>
    <p:extLst>
      <p:ext uri="{BB962C8B-B14F-4D97-AF65-F5344CB8AC3E}">
        <p14:creationId xmlns:p14="http://schemas.microsoft.com/office/powerpoint/2010/main" val="673856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Contenu de </a:t>
            </a:r>
            <a:r>
              <a:rPr lang="en-US" dirty="0" err="1"/>
              <a:t>ce</a:t>
            </a:r>
            <a:r>
              <a:rPr lang="en-US" dirty="0"/>
              <a:t> module</a:t>
            </a:r>
          </a:p>
        </p:txBody>
      </p:sp>
      <p:sp>
        <p:nvSpPr>
          <p:cNvPr id="5" name="Content Placeholder 4"/>
          <p:cNvSpPr>
            <a:spLocks noGrp="1"/>
          </p:cNvSpPr>
          <p:nvPr>
            <p:ph idx="1"/>
          </p:nvPr>
        </p:nvSpPr>
        <p:spPr/>
        <p:txBody>
          <a:bodyPr>
            <a:noAutofit/>
          </a:bodyPr>
          <a:lstStyle/>
          <a:p>
            <a:pPr marL="493713" indent="-493713">
              <a:spcBef>
                <a:spcPts val="1800"/>
              </a:spcBef>
            </a:pPr>
            <a:r>
              <a:rPr lang="en-US" dirty="0"/>
              <a:t>Module 2, Section 2 – Core Services - Storage:</a:t>
            </a:r>
          </a:p>
          <a:p>
            <a:pPr marL="950913" lvl="1" indent="-493713">
              <a:spcBef>
                <a:spcPts val="1800"/>
              </a:spcBef>
            </a:pPr>
            <a:r>
              <a:rPr lang="en-US" dirty="0"/>
              <a:t>Part 1: Amazon Elastic Block Store (Amazon EBS)</a:t>
            </a:r>
          </a:p>
          <a:p>
            <a:pPr marL="950913" lvl="1" indent="-493713">
              <a:spcBef>
                <a:spcPts val="1800"/>
              </a:spcBef>
            </a:pPr>
            <a:r>
              <a:rPr lang="en-US" dirty="0"/>
              <a:t>Part 2: Amazon Simple Storage Service (Amazon S3)</a:t>
            </a:r>
          </a:p>
          <a:p>
            <a:pPr marL="950913" lvl="1" indent="-493713">
              <a:spcBef>
                <a:spcPts val="1800"/>
              </a:spcBef>
            </a:pPr>
            <a:r>
              <a:rPr lang="en-US" dirty="0"/>
              <a:t>Part 3: Amazon Elastic File System (Amazon EFS)</a:t>
            </a:r>
          </a:p>
          <a:p>
            <a:pPr marL="950913" lvl="1" indent="-493713">
              <a:spcBef>
                <a:spcPts val="1800"/>
              </a:spcBef>
            </a:pPr>
            <a:r>
              <a:rPr lang="en-US" dirty="0"/>
              <a:t>Part 4: Amazon Glacier</a:t>
            </a:r>
          </a:p>
        </p:txBody>
      </p:sp>
    </p:spTree>
    <p:custDataLst>
      <p:tags r:id="rId1"/>
    </p:custDataLst>
    <p:extLst>
      <p:ext uri="{BB962C8B-B14F-4D97-AF65-F5344CB8AC3E}">
        <p14:creationId xmlns:p14="http://schemas.microsoft.com/office/powerpoint/2010/main" val="26819517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Lab 2: Final Product</a:t>
            </a:r>
          </a:p>
        </p:txBody>
      </p:sp>
      <p:sp>
        <p:nvSpPr>
          <p:cNvPr id="37" name="TextBox 36"/>
          <p:cNvSpPr txBox="1"/>
          <p:nvPr/>
        </p:nvSpPr>
        <p:spPr>
          <a:xfrm>
            <a:off x="10666883" y="6039272"/>
            <a:ext cx="1204686" cy="523220"/>
          </a:xfrm>
          <a:prstGeom prst="rect">
            <a:avLst/>
          </a:prstGeom>
          <a:noFill/>
        </p:spPr>
        <p:txBody>
          <a:bodyPr wrap="square" rtlCol="0">
            <a:spAutoFit/>
          </a:bodyPr>
          <a:lstStyle/>
          <a:p>
            <a:pPr algn="ctr"/>
            <a:r>
              <a:rPr lang="en-US" sz="1400" dirty="0">
                <a:latin typeface="Amazon Ember Light" panose="020B0403020204020204" pitchFamily="34" charset="0"/>
                <a:ea typeface="Amazon Ember Light" panose="020B0403020204020204" pitchFamily="34" charset="0"/>
                <a:cs typeface="Amazon Ember Light" panose="020B0403020204020204" pitchFamily="34" charset="0"/>
              </a:rPr>
              <a:t>~ 45 minutes</a:t>
            </a:r>
          </a:p>
        </p:txBody>
      </p:sp>
      <p:grpSp>
        <p:nvGrpSpPr>
          <p:cNvPr id="9" name="Group 8">
            <a:extLst>
              <a:ext uri="{FF2B5EF4-FFF2-40B4-BE49-F238E27FC236}">
                <a16:creationId xmlns:a16="http://schemas.microsoft.com/office/drawing/2014/main" id="{D9E11673-8D9F-9B47-88BD-494E2E0EF29F}"/>
              </a:ext>
            </a:extLst>
          </p:cNvPr>
          <p:cNvGrpSpPr/>
          <p:nvPr/>
        </p:nvGrpSpPr>
        <p:grpSpPr>
          <a:xfrm>
            <a:off x="11082174" y="5586978"/>
            <a:ext cx="403626" cy="461287"/>
            <a:chOff x="11271015" y="5905029"/>
            <a:chExt cx="403626" cy="461287"/>
          </a:xfrm>
        </p:grpSpPr>
        <p:sp>
          <p:nvSpPr>
            <p:cNvPr id="10" name="Oval 9">
              <a:extLst>
                <a:ext uri="{FF2B5EF4-FFF2-40B4-BE49-F238E27FC236}">
                  <a16:creationId xmlns:a16="http://schemas.microsoft.com/office/drawing/2014/main" id="{0E918CB7-D956-2943-A45C-9F4D326F09D7}"/>
                </a:ext>
              </a:extLst>
            </p:cNvPr>
            <p:cNvSpPr/>
            <p:nvPr/>
          </p:nvSpPr>
          <p:spPr>
            <a:xfrm>
              <a:off x="11307093" y="5998845"/>
              <a:ext cx="331470" cy="33318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D335D17E-7711-024B-A82F-CF0E4CF6CD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1015" y="5905029"/>
              <a:ext cx="403626" cy="461287"/>
            </a:xfrm>
            <a:prstGeom prst="rect">
              <a:avLst/>
            </a:prstGeom>
          </p:spPr>
        </p:pic>
      </p:grpSp>
      <p:sp>
        <p:nvSpPr>
          <p:cNvPr id="12" name="TextBox 11">
            <a:extLst>
              <a:ext uri="{FF2B5EF4-FFF2-40B4-BE49-F238E27FC236}">
                <a16:creationId xmlns:a16="http://schemas.microsoft.com/office/drawing/2014/main" id="{4F77CFD1-F18B-5946-ADAA-BC29617C2C5D}"/>
              </a:ext>
            </a:extLst>
          </p:cNvPr>
          <p:cNvSpPr txBox="1"/>
          <p:nvPr/>
        </p:nvSpPr>
        <p:spPr>
          <a:xfrm>
            <a:off x="10666883" y="6039272"/>
            <a:ext cx="1204686" cy="523220"/>
          </a:xfrm>
          <a:prstGeom prst="rect">
            <a:avLst/>
          </a:prstGeom>
          <a:noFill/>
        </p:spPr>
        <p:txBody>
          <a:bodyPr wrap="square" rtlCol="0">
            <a:spAutoFit/>
          </a:bodyPr>
          <a:lstStyle/>
          <a:p>
            <a:pPr algn="ctr"/>
            <a:r>
              <a:rPr lang="en-US" sz="1400" dirty="0">
                <a:latin typeface="Amazon Ember Light" panose="020B0403020204020204" pitchFamily="34" charset="0"/>
                <a:ea typeface="Amazon Ember Light" panose="020B0403020204020204" pitchFamily="34" charset="0"/>
                <a:cs typeface="Amazon Ember Light" panose="020B0403020204020204" pitchFamily="34" charset="0"/>
              </a:rPr>
              <a:t>~ 45 minutes</a:t>
            </a:r>
          </a:p>
        </p:txBody>
      </p:sp>
      <p:cxnSp>
        <p:nvCxnSpPr>
          <p:cNvPr id="23" name="Straight Connector 22">
            <a:extLst>
              <a:ext uri="{FF2B5EF4-FFF2-40B4-BE49-F238E27FC236}">
                <a16:creationId xmlns:a16="http://schemas.microsoft.com/office/drawing/2014/main" id="{635876D2-639A-D24E-ADDB-053C01B67A24}"/>
              </a:ext>
            </a:extLst>
          </p:cNvPr>
          <p:cNvCxnSpPr>
            <a:cxnSpLocks/>
          </p:cNvCxnSpPr>
          <p:nvPr/>
        </p:nvCxnSpPr>
        <p:spPr>
          <a:xfrm>
            <a:off x="7762129" y="948825"/>
            <a:ext cx="1" cy="1"/>
          </a:xfrm>
          <a:prstGeom prst="line">
            <a:avLst/>
          </a:prstGeom>
        </p:spPr>
        <p:style>
          <a:lnRef idx="1">
            <a:schemeClr val="accent1"/>
          </a:lnRef>
          <a:fillRef idx="0">
            <a:schemeClr val="accent1"/>
          </a:fillRef>
          <a:effectRef idx="0">
            <a:schemeClr val="accent1"/>
          </a:effectRef>
          <a:fontRef idx="minor">
            <a:schemeClr val="tx1"/>
          </a:fontRef>
        </p:style>
      </p:cxnSp>
      <p:sp>
        <p:nvSpPr>
          <p:cNvPr id="51" name="Content Placeholder 2">
            <a:extLst>
              <a:ext uri="{FF2B5EF4-FFF2-40B4-BE49-F238E27FC236}">
                <a16:creationId xmlns:a16="http://schemas.microsoft.com/office/drawing/2014/main" id="{A69AF74F-5AC5-BA4B-A897-A3DBE67B1C9D}"/>
              </a:ext>
            </a:extLst>
          </p:cNvPr>
          <p:cNvSpPr>
            <a:spLocks noGrp="1"/>
          </p:cNvSpPr>
          <p:nvPr>
            <p:ph idx="1"/>
          </p:nvPr>
        </p:nvSpPr>
        <p:spPr>
          <a:xfrm>
            <a:off x="2616345" y="3247397"/>
            <a:ext cx="8427136" cy="2929586"/>
          </a:xfrm>
        </p:spPr>
        <p:txBody>
          <a:bodyPr>
            <a:normAutofit fontScale="70000" lnSpcReduction="20000"/>
          </a:bodyPr>
          <a:lstStyle/>
          <a:p>
            <a:pPr marL="0" lvl="1" indent="0">
              <a:spcBef>
                <a:spcPts val="1800"/>
              </a:spcBef>
              <a:spcAft>
                <a:spcPts val="800"/>
              </a:spcAft>
              <a:buNone/>
            </a:pPr>
            <a:r>
              <a:rPr lang="en-US" b="1" dirty="0"/>
              <a:t>In this lab, you:</a:t>
            </a:r>
          </a:p>
          <a:p>
            <a:pPr marL="342900" lvl="1" indent="-342900">
              <a:spcBef>
                <a:spcPts val="1800"/>
              </a:spcBef>
              <a:spcAft>
                <a:spcPts val="800"/>
              </a:spcAft>
              <a:buFont typeface="Arial" panose="020B0604020202020204" pitchFamily="34" charset="0"/>
              <a:buChar char="•"/>
            </a:pPr>
            <a:r>
              <a:rPr lang="en-US" dirty="0"/>
              <a:t>Created an Amazon EBS volume</a:t>
            </a:r>
          </a:p>
          <a:p>
            <a:pPr marL="342900" lvl="1" indent="-342900">
              <a:spcBef>
                <a:spcPts val="1800"/>
              </a:spcBef>
              <a:spcAft>
                <a:spcPts val="800"/>
              </a:spcAft>
              <a:buFont typeface="Arial" panose="020B0604020202020204" pitchFamily="34" charset="0"/>
              <a:buChar char="•"/>
            </a:pPr>
            <a:r>
              <a:rPr lang="en-US" dirty="0"/>
              <a:t>Attached that volume to an instance</a:t>
            </a:r>
          </a:p>
          <a:p>
            <a:pPr marL="342900" lvl="1" indent="-342900">
              <a:spcBef>
                <a:spcPts val="1800"/>
              </a:spcBef>
              <a:spcAft>
                <a:spcPts val="800"/>
              </a:spcAft>
              <a:buFont typeface="Arial" panose="020B0604020202020204" pitchFamily="34" charset="0"/>
              <a:buChar char="•"/>
            </a:pPr>
            <a:r>
              <a:rPr lang="en-US" dirty="0"/>
              <a:t>Configured the instance to use the virtual disk</a:t>
            </a:r>
          </a:p>
          <a:p>
            <a:pPr marL="342900" lvl="1" indent="-342900">
              <a:spcBef>
                <a:spcPts val="1800"/>
              </a:spcBef>
              <a:spcAft>
                <a:spcPts val="800"/>
              </a:spcAft>
              <a:buFont typeface="Arial" panose="020B0604020202020204" pitchFamily="34" charset="0"/>
              <a:buChar char="•"/>
            </a:pPr>
            <a:r>
              <a:rPr lang="en-US" dirty="0"/>
              <a:t>Created an Amazon EBS snapshot</a:t>
            </a:r>
          </a:p>
          <a:p>
            <a:pPr marL="342900" lvl="1" indent="-342900">
              <a:spcBef>
                <a:spcPts val="1800"/>
              </a:spcBef>
              <a:spcAft>
                <a:spcPts val="800"/>
              </a:spcAft>
              <a:buFont typeface="Arial" panose="020B0604020202020204" pitchFamily="34" charset="0"/>
              <a:buChar char="•"/>
            </a:pPr>
            <a:r>
              <a:rPr lang="en-US" dirty="0"/>
              <a:t>Restored the snapshot</a:t>
            </a:r>
          </a:p>
        </p:txBody>
      </p:sp>
      <p:pic>
        <p:nvPicPr>
          <p:cNvPr id="16" name="Picture 15">
            <a:extLst>
              <a:ext uri="{FF2B5EF4-FFF2-40B4-BE49-F238E27FC236}">
                <a16:creationId xmlns:a16="http://schemas.microsoft.com/office/drawing/2014/main" id="{80239B4B-4410-4E49-B5FF-40537BC7498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434264" y="1630789"/>
            <a:ext cx="1005840" cy="1005840"/>
          </a:xfrm>
          <a:prstGeom prst="rect">
            <a:avLst/>
          </a:prstGeom>
        </p:spPr>
      </p:pic>
      <p:pic>
        <p:nvPicPr>
          <p:cNvPr id="17" name="Picture 16" descr="EC2-Instance.png">
            <a:extLst>
              <a:ext uri="{FF2B5EF4-FFF2-40B4-BE49-F238E27FC236}">
                <a16:creationId xmlns:a16="http://schemas.microsoft.com/office/drawing/2014/main" id="{21AB0B17-A2DE-4945-BEA1-4D77229C272C}"/>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6689" r="7706"/>
          <a:stretch/>
        </p:blipFill>
        <p:spPr>
          <a:xfrm>
            <a:off x="3508270" y="1676509"/>
            <a:ext cx="803264" cy="914400"/>
          </a:xfrm>
          <a:prstGeom prst="rect">
            <a:avLst/>
          </a:prstGeom>
        </p:spPr>
      </p:pic>
      <p:sp>
        <p:nvSpPr>
          <p:cNvPr id="18" name="TextBox 34">
            <a:extLst>
              <a:ext uri="{FF2B5EF4-FFF2-40B4-BE49-F238E27FC236}">
                <a16:creationId xmlns:a16="http://schemas.microsoft.com/office/drawing/2014/main" id="{4CA0828C-5892-BB49-838A-9907366A6163}"/>
              </a:ext>
            </a:extLst>
          </p:cNvPr>
          <p:cNvSpPr txBox="1">
            <a:spLocks noChangeAspect="1" noChangeArrowheads="1"/>
          </p:cNvSpPr>
          <p:nvPr/>
        </p:nvSpPr>
        <p:spPr bwMode="auto">
          <a:xfrm>
            <a:off x="3324734" y="2516741"/>
            <a:ext cx="1173089" cy="461665"/>
          </a:xfrm>
          <a:prstGeom prst="rect">
            <a:avLst/>
          </a:prstGeom>
          <a:noFill/>
          <a:ln w="9525">
            <a:noFill/>
            <a:miter lim="800000"/>
            <a:headEnd/>
            <a:tailEnd/>
          </a:ln>
        </p:spPr>
        <p:txBody>
          <a:bodyPr wrap="square">
            <a:spAutoFit/>
          </a:bodyPr>
          <a:lstStyle/>
          <a:p>
            <a:pPr algn="ctr"/>
            <a:r>
              <a:rPr lang="en-US" sz="1200" b="1" dirty="0">
                <a:solidFill>
                  <a:srgbClr val="6F2927"/>
                </a:solidFill>
                <a:latin typeface="Amazon Ember" panose="020B0603020204020204" pitchFamily="34" charset="0"/>
                <a:ea typeface="Amazon Ember" panose="020B0603020204020204" pitchFamily="34" charset="0"/>
                <a:cs typeface="Amazon Ember" panose="020B0603020204020204" pitchFamily="34" charset="0"/>
              </a:rPr>
              <a:t>Amazon EC2 Instance</a:t>
            </a:r>
          </a:p>
        </p:txBody>
      </p:sp>
      <p:sp>
        <p:nvSpPr>
          <p:cNvPr id="19" name="TextBox 34">
            <a:extLst>
              <a:ext uri="{FF2B5EF4-FFF2-40B4-BE49-F238E27FC236}">
                <a16:creationId xmlns:a16="http://schemas.microsoft.com/office/drawing/2014/main" id="{6B875FBD-4426-5241-8642-25819247E50C}"/>
              </a:ext>
            </a:extLst>
          </p:cNvPr>
          <p:cNvSpPr txBox="1">
            <a:spLocks noChangeAspect="1" noChangeArrowheads="1"/>
          </p:cNvSpPr>
          <p:nvPr/>
        </p:nvSpPr>
        <p:spPr bwMode="auto">
          <a:xfrm>
            <a:off x="5395244" y="2516741"/>
            <a:ext cx="1173089" cy="276999"/>
          </a:xfrm>
          <a:prstGeom prst="rect">
            <a:avLst/>
          </a:prstGeom>
          <a:noFill/>
          <a:ln w="9525">
            <a:noFill/>
            <a:miter lim="800000"/>
            <a:headEnd/>
            <a:tailEnd/>
          </a:ln>
        </p:spPr>
        <p:txBody>
          <a:bodyPr wrap="square">
            <a:spAutoFit/>
          </a:bodyPr>
          <a:lstStyle/>
          <a:p>
            <a:pPr algn="ctr"/>
            <a:r>
              <a:rPr lang="en-US" sz="1200" b="1" dirty="0">
                <a:solidFill>
                  <a:srgbClr val="6F2927"/>
                </a:solidFill>
                <a:latin typeface="Amazon Ember" panose="020B0603020204020204" pitchFamily="34" charset="0"/>
                <a:ea typeface="Amazon Ember" panose="020B0603020204020204" pitchFamily="34" charset="0"/>
                <a:cs typeface="Amazon Ember" panose="020B0603020204020204" pitchFamily="34" charset="0"/>
              </a:rPr>
              <a:t>Amazon EBS</a:t>
            </a:r>
          </a:p>
        </p:txBody>
      </p:sp>
      <p:sp>
        <p:nvSpPr>
          <p:cNvPr id="20" name="TextBox 19">
            <a:extLst>
              <a:ext uri="{FF2B5EF4-FFF2-40B4-BE49-F238E27FC236}">
                <a16:creationId xmlns:a16="http://schemas.microsoft.com/office/drawing/2014/main" id="{8AF01D8A-BD27-4845-AF1E-8446D1BB259D}"/>
              </a:ext>
            </a:extLst>
          </p:cNvPr>
          <p:cNvSpPr txBox="1"/>
          <p:nvPr/>
        </p:nvSpPr>
        <p:spPr>
          <a:xfrm>
            <a:off x="7331942" y="2510386"/>
            <a:ext cx="763846" cy="283354"/>
          </a:xfrm>
          <a:prstGeom prst="rect">
            <a:avLst/>
          </a:prstGeom>
          <a:noFill/>
        </p:spPr>
        <p:txBody>
          <a:bodyPr wrap="square" lIns="0" tIns="0" rIns="0" bIns="0" rtlCol="0" anchor="t">
            <a:noAutofit/>
          </a:bodyPr>
          <a:lstStyle/>
          <a:p>
            <a:pPr algn="ctr"/>
            <a:r>
              <a:rPr lang="en-US" sz="1200" b="1" dirty="0"/>
              <a:t>Snapshot</a:t>
            </a:r>
          </a:p>
        </p:txBody>
      </p:sp>
      <p:pic>
        <p:nvPicPr>
          <p:cNvPr id="21" name="Picture 20">
            <a:extLst>
              <a:ext uri="{FF2B5EF4-FFF2-40B4-BE49-F238E27FC236}">
                <a16:creationId xmlns:a16="http://schemas.microsoft.com/office/drawing/2014/main" id="{4B5857CC-887F-F54E-9F0B-7804709F959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65754" y="1813669"/>
            <a:ext cx="523702" cy="640080"/>
          </a:xfrm>
          <a:prstGeom prst="rect">
            <a:avLst/>
          </a:prstGeom>
        </p:spPr>
      </p:pic>
      <p:sp>
        <p:nvSpPr>
          <p:cNvPr id="7" name="Right Arrow 6">
            <a:extLst>
              <a:ext uri="{FF2B5EF4-FFF2-40B4-BE49-F238E27FC236}">
                <a16:creationId xmlns:a16="http://schemas.microsoft.com/office/drawing/2014/main" id="{AC9ABB83-71C6-0447-929E-9AC168956DC2}"/>
              </a:ext>
            </a:extLst>
          </p:cNvPr>
          <p:cNvSpPr/>
          <p:nvPr/>
        </p:nvSpPr>
        <p:spPr>
          <a:xfrm>
            <a:off x="4594298" y="2074127"/>
            <a:ext cx="735980" cy="20072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ight Arrow 26">
            <a:extLst>
              <a:ext uri="{FF2B5EF4-FFF2-40B4-BE49-F238E27FC236}">
                <a16:creationId xmlns:a16="http://schemas.microsoft.com/office/drawing/2014/main" id="{F0F58587-6721-A842-AB00-4AA2FB2FFD8B}"/>
              </a:ext>
            </a:extLst>
          </p:cNvPr>
          <p:cNvSpPr/>
          <p:nvPr/>
        </p:nvSpPr>
        <p:spPr>
          <a:xfrm>
            <a:off x="6552932" y="2079302"/>
            <a:ext cx="735980" cy="20072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34">
            <a:extLst>
              <a:ext uri="{FF2B5EF4-FFF2-40B4-BE49-F238E27FC236}">
                <a16:creationId xmlns:a16="http://schemas.microsoft.com/office/drawing/2014/main" id="{2C1DB8B9-3C74-4F4A-8968-9DA04CF9333A}"/>
              </a:ext>
            </a:extLst>
          </p:cNvPr>
          <p:cNvSpPr txBox="1">
            <a:spLocks noChangeAspect="1" noChangeArrowheads="1"/>
          </p:cNvSpPr>
          <p:nvPr/>
        </p:nvSpPr>
        <p:spPr bwMode="auto">
          <a:xfrm>
            <a:off x="4350384" y="2273613"/>
            <a:ext cx="1173089" cy="276999"/>
          </a:xfrm>
          <a:prstGeom prst="rect">
            <a:avLst/>
          </a:prstGeom>
          <a:noFill/>
          <a:ln w="9525">
            <a:noFill/>
            <a:miter lim="800000"/>
            <a:headEnd/>
            <a:tailEnd/>
          </a:ln>
        </p:spPr>
        <p:txBody>
          <a:bodyPr wrap="square">
            <a:spAutoFit/>
          </a:bodyPr>
          <a:lstStyle/>
          <a:p>
            <a:pPr algn="ctr"/>
            <a:r>
              <a:rPr lang="en-US" sz="1200" b="1" dirty="0">
                <a:solidFill>
                  <a:srgbClr val="6F2927"/>
                </a:solidFill>
                <a:latin typeface="Amazon Ember" panose="020B0603020204020204" pitchFamily="34" charset="0"/>
                <a:ea typeface="Amazon Ember" panose="020B0603020204020204" pitchFamily="34" charset="0"/>
                <a:cs typeface="Amazon Ember" panose="020B0603020204020204" pitchFamily="34" charset="0"/>
              </a:rPr>
              <a:t>Attached</a:t>
            </a:r>
          </a:p>
        </p:txBody>
      </p:sp>
      <p:sp>
        <p:nvSpPr>
          <p:cNvPr id="29" name="TextBox 34">
            <a:extLst>
              <a:ext uri="{FF2B5EF4-FFF2-40B4-BE49-F238E27FC236}">
                <a16:creationId xmlns:a16="http://schemas.microsoft.com/office/drawing/2014/main" id="{A9FADD2A-789C-9546-90B5-8A468A0B8F47}"/>
              </a:ext>
            </a:extLst>
          </p:cNvPr>
          <p:cNvSpPr txBox="1">
            <a:spLocks noChangeAspect="1" noChangeArrowheads="1"/>
          </p:cNvSpPr>
          <p:nvPr/>
        </p:nvSpPr>
        <p:spPr bwMode="auto">
          <a:xfrm>
            <a:off x="6292665" y="2273613"/>
            <a:ext cx="1173089" cy="276999"/>
          </a:xfrm>
          <a:prstGeom prst="rect">
            <a:avLst/>
          </a:prstGeom>
          <a:noFill/>
          <a:ln w="9525">
            <a:noFill/>
            <a:miter lim="800000"/>
            <a:headEnd/>
            <a:tailEnd/>
          </a:ln>
        </p:spPr>
        <p:txBody>
          <a:bodyPr wrap="square">
            <a:spAutoFit/>
          </a:bodyPr>
          <a:lstStyle/>
          <a:p>
            <a:pPr algn="ctr"/>
            <a:r>
              <a:rPr lang="en-US" sz="1200" b="1" dirty="0">
                <a:solidFill>
                  <a:srgbClr val="6F2927"/>
                </a:solidFill>
                <a:latin typeface="Amazon Ember" panose="020B0603020204020204" pitchFamily="34" charset="0"/>
                <a:ea typeface="Amazon Ember" panose="020B0603020204020204" pitchFamily="34" charset="0"/>
                <a:cs typeface="Amazon Ember" panose="020B0603020204020204" pitchFamily="34" charset="0"/>
              </a:rPr>
              <a:t>Created</a:t>
            </a:r>
          </a:p>
        </p:txBody>
      </p:sp>
    </p:spTree>
    <p:custDataLst>
      <p:tags r:id="rId1"/>
    </p:custDataLst>
    <p:extLst>
      <p:ext uri="{BB962C8B-B14F-4D97-AF65-F5344CB8AC3E}">
        <p14:creationId xmlns:p14="http://schemas.microsoft.com/office/powerpoint/2010/main" val="2413969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0617928" cy="826291"/>
          </a:xfrm>
        </p:spPr>
        <p:txBody>
          <a:bodyPr>
            <a:noAutofit/>
          </a:bodyPr>
          <a:lstStyle/>
          <a:p>
            <a:r>
              <a:rPr lang="en-US" sz="4800" dirty="0"/>
              <a:t>Part 2: </a:t>
            </a:r>
            <a:br>
              <a:rPr lang="en-US" sz="4800" dirty="0"/>
            </a:br>
            <a:r>
              <a:rPr lang="en-US" sz="4800" dirty="0"/>
              <a:t>Amazon Simple Storage Service (Amazon S3)</a:t>
            </a:r>
          </a:p>
        </p:txBody>
      </p:sp>
    </p:spTree>
    <p:custDataLst>
      <p:tags r:id="rId1"/>
    </p:custDataLst>
    <p:extLst>
      <p:ext uri="{BB962C8B-B14F-4D97-AF65-F5344CB8AC3E}">
        <p14:creationId xmlns:p14="http://schemas.microsoft.com/office/powerpoint/2010/main" val="190608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3804224" y="1673341"/>
            <a:ext cx="4558107" cy="4166708"/>
            <a:chOff x="427553" y="1903958"/>
            <a:chExt cx="1639418" cy="1498644"/>
          </a:xfrm>
        </p:grpSpPr>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8688" y="1903958"/>
              <a:ext cx="1217147" cy="1217147"/>
            </a:xfrm>
            <a:prstGeom prst="rect">
              <a:avLst/>
            </a:prstGeom>
          </p:spPr>
        </p:pic>
        <p:sp>
          <p:nvSpPr>
            <p:cNvPr id="11" name="TextBox 10"/>
            <p:cNvSpPr txBox="1"/>
            <p:nvPr/>
          </p:nvSpPr>
          <p:spPr>
            <a:xfrm>
              <a:off x="427553" y="3092647"/>
              <a:ext cx="1639418" cy="309955"/>
            </a:xfrm>
            <a:prstGeom prst="rect">
              <a:avLst/>
            </a:prstGeom>
            <a:noFill/>
          </p:spPr>
          <p:txBody>
            <a:bodyPr wrap="square" lIns="0" tIns="0" rIns="0" bIns="0" rtlCol="0" anchor="ctr">
              <a:spAutoFit/>
            </a:bodyPr>
            <a:lstStyle/>
            <a:p>
              <a:pPr algn="ctr"/>
              <a:r>
                <a:rPr lang="en-US" sz="2800" b="1" dirty="0"/>
                <a:t>Amazon Simple Storage Service (Amazon S3)</a:t>
              </a:r>
              <a:endParaRPr lang="en-US" sz="6000" b="1" dirty="0"/>
            </a:p>
          </p:txBody>
        </p:sp>
      </p:grpSp>
      <p:sp>
        <p:nvSpPr>
          <p:cNvPr id="2" name="Title 1"/>
          <p:cNvSpPr>
            <a:spLocks noGrp="1"/>
          </p:cNvSpPr>
          <p:nvPr>
            <p:ph type="title"/>
          </p:nvPr>
        </p:nvSpPr>
        <p:spPr/>
        <p:txBody>
          <a:bodyPr/>
          <a:lstStyle/>
          <a:p>
            <a:r>
              <a:rPr lang="en-US" dirty="0"/>
              <a:t>Storage</a:t>
            </a:r>
          </a:p>
        </p:txBody>
      </p:sp>
    </p:spTree>
    <p:custDataLst>
      <p:tags r:id="rId1"/>
    </p:custDataLst>
    <p:extLst>
      <p:ext uri="{BB962C8B-B14F-4D97-AF65-F5344CB8AC3E}">
        <p14:creationId xmlns:p14="http://schemas.microsoft.com/office/powerpoint/2010/main" val="7226469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Amazon S3</a:t>
            </a:r>
          </a:p>
        </p:txBody>
      </p:sp>
      <p:sp>
        <p:nvSpPr>
          <p:cNvPr id="3" name="Content Placeholder 2"/>
          <p:cNvSpPr>
            <a:spLocks noGrp="1"/>
          </p:cNvSpPr>
          <p:nvPr>
            <p:ph idx="1"/>
          </p:nvPr>
        </p:nvSpPr>
        <p:spPr>
          <a:xfrm>
            <a:off x="286909" y="1049349"/>
            <a:ext cx="11618182" cy="5545123"/>
          </a:xfrm>
        </p:spPr>
        <p:txBody>
          <a:bodyPr>
            <a:noAutofit/>
          </a:bodyPr>
          <a:lstStyle/>
          <a:p>
            <a:pPr marL="0" indent="0">
              <a:lnSpc>
                <a:spcPct val="120000"/>
              </a:lnSpc>
              <a:spcAft>
                <a:spcPts val="800"/>
              </a:spcAft>
              <a:buNone/>
            </a:pPr>
            <a:r>
              <a:rPr lang="fr-FR" sz="20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Solution de stockage cloud géré </a:t>
            </a:r>
            <a:r>
              <a:rPr lang="fr-FR" sz="2000" dirty="0"/>
              <a:t>conçu pour </a:t>
            </a:r>
            <a:r>
              <a:rPr lang="fr-FR" sz="20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évoluer en toute transparence et </a:t>
            </a:r>
            <a:r>
              <a:rPr lang="fr-FR" sz="2000" dirty="0"/>
              <a:t>fournir </a:t>
            </a:r>
            <a:r>
              <a:rPr lang="fr-FR" sz="20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99,999999999% de durabilité.</a:t>
            </a:r>
            <a:endParaRPr lang="fr-FR" sz="2000" b="1" dirty="0">
              <a:solidFill>
                <a:srgbClr val="0070C0"/>
              </a:solidFill>
            </a:endParaRPr>
          </a:p>
          <a:p>
            <a:pPr marL="457200" lvl="1" indent="-457200">
              <a:lnSpc>
                <a:spcPct val="110000"/>
              </a:lnSpc>
              <a:spcBef>
                <a:spcPts val="600"/>
              </a:spcBef>
            </a:pPr>
            <a:r>
              <a:rPr lang="fr-FR" sz="2000" dirty="0"/>
              <a:t>Stockez autant d'objets que vous le souhaitez.</a:t>
            </a:r>
          </a:p>
          <a:p>
            <a:pPr marL="457200" lvl="1" indent="-457200">
              <a:lnSpc>
                <a:spcPct val="110000"/>
              </a:lnSpc>
              <a:spcBef>
                <a:spcPts val="600"/>
              </a:spcBef>
            </a:pPr>
            <a:r>
              <a:rPr lang="fr-FR" sz="2000" dirty="0"/>
              <a:t>Les noms de compartiment (</a:t>
            </a:r>
            <a:r>
              <a:rPr lang="fr-FR" sz="2000" dirty="0" err="1"/>
              <a:t>bucket</a:t>
            </a:r>
            <a:r>
              <a:rPr lang="fr-FR" sz="2000" dirty="0"/>
              <a:t>) doivent être uniques parmi tous les noms de compartiment existants dans Amazon S3.</a:t>
            </a:r>
          </a:p>
          <a:p>
            <a:pPr marL="457200" lvl="1" indent="-457200">
              <a:lnSpc>
                <a:spcPct val="110000"/>
              </a:lnSpc>
              <a:spcBef>
                <a:spcPts val="600"/>
              </a:spcBef>
            </a:pPr>
            <a:r>
              <a:rPr lang="fr-FR" sz="2000" dirty="0"/>
              <a:t>Amazon S3 ne peut pas être utilisé comme lecteur </a:t>
            </a:r>
            <a:r>
              <a:rPr lang="fr-FR" sz="2000" dirty="0" err="1"/>
              <a:t>amorçable</a:t>
            </a:r>
            <a:r>
              <a:rPr lang="fr-FR" sz="2000" dirty="0"/>
              <a:t>.</a:t>
            </a:r>
          </a:p>
          <a:p>
            <a:pPr marL="457200" lvl="1" indent="-457200">
              <a:lnSpc>
                <a:spcPct val="110000"/>
              </a:lnSpc>
              <a:spcBef>
                <a:spcPts val="600"/>
              </a:spcBef>
            </a:pPr>
            <a:r>
              <a:rPr lang="fr-FR" sz="2000" dirty="0"/>
              <a:t>Les données sont stockées de manière redondante.</a:t>
            </a:r>
          </a:p>
          <a:p>
            <a:pPr marL="457200" lvl="1" indent="-457200">
              <a:lnSpc>
                <a:spcPct val="110000"/>
              </a:lnSpc>
              <a:spcBef>
                <a:spcPts val="600"/>
              </a:spcBef>
            </a:pPr>
            <a:r>
              <a:rPr lang="fr-FR" sz="2000" dirty="0"/>
              <a:t>Accédez à Amazon S3 avec AWS Management Console, l'un des kits de développement logiciel (SDK) ou une solution tierce.</a:t>
            </a:r>
          </a:p>
          <a:p>
            <a:pPr marL="457200" lvl="1" indent="-457200">
              <a:lnSpc>
                <a:spcPct val="110000"/>
              </a:lnSpc>
              <a:spcBef>
                <a:spcPts val="600"/>
              </a:spcBef>
            </a:pPr>
            <a:r>
              <a:rPr lang="fr-FR" sz="2000" dirty="0"/>
              <a:t>Les téléchargements ou suppressions d'objets peuvent déclencher des notifications, des workflows ou même des scripts.</a:t>
            </a:r>
          </a:p>
          <a:p>
            <a:pPr marL="457200" lvl="1" indent="-457200">
              <a:lnSpc>
                <a:spcPct val="110000"/>
              </a:lnSpc>
              <a:spcBef>
                <a:spcPts val="600"/>
              </a:spcBef>
            </a:pPr>
            <a:r>
              <a:rPr lang="fr-FR" sz="2000" dirty="0"/>
              <a:t>Les données en transit et au repos peuvent être cryptées automatiquement.</a:t>
            </a:r>
          </a:p>
          <a:p>
            <a:pPr marL="457200" lvl="1" indent="-457200">
              <a:lnSpc>
                <a:spcPct val="110000"/>
              </a:lnSpc>
              <a:spcBef>
                <a:spcPts val="600"/>
              </a:spcBef>
            </a:pPr>
            <a:r>
              <a:rPr lang="fr-FR" sz="2000" dirty="0"/>
              <a:t>Analyse de la classe de stockage (Amazon S3 Analytics) pour analyser les modèles d'accès au stockage et transférer les bonnes données vers la bonne classe de stockage.</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1597" y="5872047"/>
            <a:ext cx="1116604" cy="1116604"/>
          </a:xfrm>
          <a:prstGeom prst="rect">
            <a:avLst/>
          </a:prstGeom>
        </p:spPr>
      </p:pic>
    </p:spTree>
    <p:custDataLst>
      <p:tags r:id="rId1"/>
    </p:custDataLst>
    <p:extLst>
      <p:ext uri="{BB962C8B-B14F-4D97-AF65-F5344CB8AC3E}">
        <p14:creationId xmlns:p14="http://schemas.microsoft.com/office/powerpoint/2010/main" val="13055057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Amazon S3 Storage Classes</a:t>
            </a:r>
          </a:p>
        </p:txBody>
      </p:sp>
      <p:sp>
        <p:nvSpPr>
          <p:cNvPr id="3" name="Content Placeholder 2"/>
          <p:cNvSpPr>
            <a:spLocks noGrp="1"/>
          </p:cNvSpPr>
          <p:nvPr>
            <p:ph idx="1"/>
          </p:nvPr>
        </p:nvSpPr>
        <p:spPr>
          <a:xfrm>
            <a:off x="238538" y="1440305"/>
            <a:ext cx="11330609" cy="4913308"/>
          </a:xfrm>
        </p:spPr>
        <p:txBody>
          <a:bodyPr>
            <a:normAutofit lnSpcReduction="10000"/>
          </a:bodyPr>
          <a:lstStyle/>
          <a:p>
            <a:pPr marL="457200" lvl="1" indent="-457200">
              <a:lnSpc>
                <a:spcPct val="110000"/>
              </a:lnSpc>
              <a:spcBef>
                <a:spcPts val="1000"/>
              </a:spcBef>
              <a:spcAft>
                <a:spcPts val="800"/>
              </a:spcAft>
            </a:pPr>
            <a:r>
              <a:rPr lang="fr-FR" sz="3000" dirty="0"/>
              <a:t>Amazon S3 propose une gamme de classes de stockage au niveau objet conçues pour différents cas d'utilisation</a:t>
            </a:r>
            <a:r>
              <a:rPr lang="en-US" sz="3000" dirty="0"/>
              <a:t>:</a:t>
            </a:r>
          </a:p>
          <a:p>
            <a:pPr marL="914400" lvl="2" indent="-457200">
              <a:lnSpc>
                <a:spcPct val="110000"/>
              </a:lnSpc>
              <a:spcBef>
                <a:spcPts val="1000"/>
              </a:spcBef>
              <a:spcAft>
                <a:spcPts val="800"/>
              </a:spcAft>
            </a:pPr>
            <a:r>
              <a:rPr lang="en-US" sz="2600" dirty="0"/>
              <a:t>S3 Standard</a:t>
            </a:r>
          </a:p>
          <a:p>
            <a:pPr marL="914400" lvl="2" indent="-457200">
              <a:lnSpc>
                <a:spcPct val="110000"/>
              </a:lnSpc>
              <a:spcBef>
                <a:spcPts val="1000"/>
              </a:spcBef>
              <a:spcAft>
                <a:spcPts val="800"/>
              </a:spcAft>
            </a:pPr>
            <a:r>
              <a:rPr lang="en-US" sz="2600" dirty="0"/>
              <a:t>S3 Intelligent-</a:t>
            </a:r>
            <a:r>
              <a:rPr lang="en-US" sz="2600" dirty="0" err="1"/>
              <a:t>Tiering</a:t>
            </a:r>
            <a:endParaRPr lang="en-US" sz="2600" dirty="0"/>
          </a:p>
          <a:p>
            <a:pPr marL="914400" lvl="2" indent="-457200">
              <a:lnSpc>
                <a:spcPct val="110000"/>
              </a:lnSpc>
              <a:spcBef>
                <a:spcPts val="1000"/>
              </a:spcBef>
              <a:spcAft>
                <a:spcPts val="800"/>
              </a:spcAft>
            </a:pPr>
            <a:r>
              <a:rPr lang="en-US" sz="2600" dirty="0"/>
              <a:t>S3 Standard-Infrequent Access (S3 Standard-IA)</a:t>
            </a:r>
          </a:p>
          <a:p>
            <a:pPr marL="914400" lvl="2" indent="-457200">
              <a:lnSpc>
                <a:spcPct val="110000"/>
              </a:lnSpc>
              <a:spcBef>
                <a:spcPts val="1000"/>
              </a:spcBef>
              <a:spcAft>
                <a:spcPts val="800"/>
              </a:spcAft>
            </a:pPr>
            <a:r>
              <a:rPr lang="en-US" sz="2600" dirty="0"/>
              <a:t>S3 One Zone-Infrequent Access (S3 One Zone-IA)</a:t>
            </a:r>
          </a:p>
          <a:p>
            <a:pPr marL="914400" lvl="2" indent="-457200">
              <a:lnSpc>
                <a:spcPct val="110000"/>
              </a:lnSpc>
              <a:spcBef>
                <a:spcPts val="1000"/>
              </a:spcBef>
              <a:spcAft>
                <a:spcPts val="800"/>
              </a:spcAft>
            </a:pPr>
            <a:r>
              <a:rPr lang="en-US" sz="2600" dirty="0"/>
              <a:t>Amazon S3 Glacier (S3 Glacier)</a:t>
            </a:r>
          </a:p>
          <a:p>
            <a:pPr marL="914400" lvl="2" indent="-457200">
              <a:lnSpc>
                <a:spcPct val="110000"/>
              </a:lnSpc>
              <a:spcBef>
                <a:spcPts val="1000"/>
              </a:spcBef>
              <a:spcAft>
                <a:spcPts val="800"/>
              </a:spcAft>
            </a:pPr>
            <a:r>
              <a:rPr lang="en-US" sz="2600" dirty="0"/>
              <a:t>Amazon S3 Glacier Deep Archive (S3 Glacier Deep Archive)</a:t>
            </a:r>
          </a:p>
          <a:p>
            <a:pPr marL="914400" lvl="2" indent="-457200">
              <a:lnSpc>
                <a:spcPct val="110000"/>
              </a:lnSpc>
              <a:spcBef>
                <a:spcPts val="1000"/>
              </a:spcBef>
              <a:spcAft>
                <a:spcPts val="800"/>
              </a:spcAft>
            </a:pPr>
            <a:endParaRPr lang="en-US" sz="2600"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1597" y="5872047"/>
            <a:ext cx="1116604" cy="1116604"/>
          </a:xfrm>
          <a:prstGeom prst="rect">
            <a:avLst/>
          </a:prstGeom>
        </p:spPr>
      </p:pic>
    </p:spTree>
    <p:custDataLst>
      <p:tags r:id="rId1"/>
    </p:custDataLst>
    <p:extLst>
      <p:ext uri="{BB962C8B-B14F-4D97-AF65-F5344CB8AC3E}">
        <p14:creationId xmlns:p14="http://schemas.microsoft.com/office/powerpoint/2010/main" val="15134136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ormAutofit/>
          </a:bodyPr>
          <a:lstStyle/>
          <a:p>
            <a:r>
              <a:rPr lang="en-US" dirty="0"/>
              <a:t>Amazon S3</a:t>
            </a:r>
          </a:p>
        </p:txBody>
      </p:sp>
      <p:sp>
        <p:nvSpPr>
          <p:cNvPr id="29" name="Content Placeholder 2"/>
          <p:cNvSpPr>
            <a:spLocks noGrp="1"/>
          </p:cNvSpPr>
          <p:nvPr>
            <p:ph idx="1"/>
          </p:nvPr>
        </p:nvSpPr>
        <p:spPr>
          <a:xfrm>
            <a:off x="3370880" y="1398133"/>
            <a:ext cx="8326714" cy="1708485"/>
          </a:xfrm>
        </p:spPr>
        <p:txBody>
          <a:bodyPr>
            <a:noAutofit/>
          </a:bodyPr>
          <a:lstStyle/>
          <a:p>
            <a:pPr marL="4233" lvl="1" indent="0">
              <a:spcBef>
                <a:spcPts val="1200"/>
              </a:spcBef>
              <a:buNone/>
            </a:pPr>
            <a:r>
              <a:rPr lang="fr-FR" dirty="0"/>
              <a:t>Pour télécharger vos données (photos, vidéos, documents, etc.)</a:t>
            </a:r>
            <a:r>
              <a:rPr lang="en-US" dirty="0"/>
              <a:t>: </a:t>
            </a:r>
          </a:p>
          <a:p>
            <a:pPr marL="766214" lvl="1" indent="-452955">
              <a:spcBef>
                <a:spcPts val="1200"/>
              </a:spcBef>
              <a:buSzPct val="100000"/>
              <a:buFont typeface="+mj-lt"/>
              <a:buAutoNum type="arabicPeriod"/>
            </a:pPr>
            <a:r>
              <a:rPr lang="fr-FR" dirty="0"/>
              <a:t>Créer un compartiment </a:t>
            </a:r>
            <a:r>
              <a:rPr lang="fr-FR" b="1" dirty="0">
                <a:solidFill>
                  <a:srgbClr val="0070C0"/>
                </a:solidFill>
              </a:rPr>
              <a:t>(</a:t>
            </a:r>
            <a:r>
              <a:rPr lang="fr-FR" b="1" dirty="0" err="1">
                <a:solidFill>
                  <a:srgbClr val="0070C0"/>
                </a:solidFill>
              </a:rPr>
              <a:t>Bucket</a:t>
            </a:r>
            <a:r>
              <a:rPr lang="fr-FR" b="1" dirty="0">
                <a:solidFill>
                  <a:srgbClr val="0070C0"/>
                </a:solidFill>
              </a:rPr>
              <a:t>) </a:t>
            </a:r>
            <a:r>
              <a:rPr lang="fr-FR" dirty="0"/>
              <a:t>dans l'une des régions AWS</a:t>
            </a:r>
            <a:r>
              <a:rPr lang="en-US" dirty="0"/>
              <a:t>.</a:t>
            </a:r>
          </a:p>
          <a:p>
            <a:pPr marL="766214" lvl="1" indent="-452955">
              <a:spcBef>
                <a:spcPts val="1200"/>
              </a:spcBef>
              <a:buSzPct val="100000"/>
              <a:buFont typeface="+mj-lt"/>
              <a:buAutoNum type="arabicPeriod"/>
            </a:pPr>
            <a:r>
              <a:rPr lang="fr-FR" dirty="0"/>
              <a:t>Charger un nombre quelconque </a:t>
            </a:r>
            <a:r>
              <a:rPr lang="fr-FR" b="1" dirty="0">
                <a:solidFill>
                  <a:srgbClr val="0070C0"/>
                </a:solidFill>
              </a:rPr>
              <a:t>d'objets</a:t>
            </a:r>
            <a:r>
              <a:rPr lang="fr-FR" dirty="0"/>
              <a:t> dans le </a:t>
            </a:r>
            <a:r>
              <a:rPr lang="fr-FR" dirty="0" err="1"/>
              <a:t>bucket</a:t>
            </a:r>
            <a:r>
              <a:rPr lang="en-US" dirty="0"/>
              <a:t>.</a:t>
            </a:r>
          </a:p>
        </p:txBody>
      </p:sp>
      <p:pic>
        <p:nvPicPr>
          <p:cNvPr id="31" name="Picture 31" descr="S3.png"/>
          <p:cNvPicPr>
            <a:picLocks noChangeAspect="1"/>
          </p:cNvPicPr>
          <p:nvPr/>
        </p:nvPicPr>
        <p:blipFill rotWithShape="1">
          <a:blip r:embed="rId4" cstate="screen">
            <a:extLst>
              <a:ext uri="{28A0092B-C50C-407E-A947-70E740481C1C}">
                <a14:useLocalDpi xmlns:a14="http://schemas.microsoft.com/office/drawing/2010/main"/>
              </a:ext>
            </a:extLst>
          </a:blip>
          <a:srcRect b="-6311"/>
          <a:stretch/>
        </p:blipFill>
        <p:spPr bwMode="auto">
          <a:xfrm>
            <a:off x="1241957" y="1534862"/>
            <a:ext cx="975403" cy="10365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2" name="TextBox 46"/>
          <p:cNvSpPr txBox="1">
            <a:spLocks noChangeArrowheads="1"/>
          </p:cNvSpPr>
          <p:nvPr/>
        </p:nvSpPr>
        <p:spPr bwMode="auto">
          <a:xfrm>
            <a:off x="1019412" y="1288186"/>
            <a:ext cx="1435139" cy="2154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400" b="1" dirty="0">
                <a:latin typeface="Arial" charset="0"/>
                <a:cs typeface="Arial" charset="0"/>
              </a:rPr>
              <a:t>Amazon S3</a:t>
            </a:r>
          </a:p>
        </p:txBody>
      </p:sp>
      <p:pic>
        <p:nvPicPr>
          <p:cNvPr id="36" name="Picture 51" descr="S3-Bucket.png"/>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bwMode="auto">
          <a:xfrm>
            <a:off x="1245861" y="3018152"/>
            <a:ext cx="975403" cy="9750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7" name="TextBox 52"/>
          <p:cNvSpPr txBox="1">
            <a:spLocks noChangeArrowheads="1"/>
          </p:cNvSpPr>
          <p:nvPr/>
        </p:nvSpPr>
        <p:spPr bwMode="auto">
          <a:xfrm>
            <a:off x="980301" y="3909197"/>
            <a:ext cx="1479497"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i="1" dirty="0">
                <a:latin typeface="Arial" charset="0"/>
                <a:cs typeface="Arial" charset="0"/>
              </a:rPr>
              <a:t>[bucket name]</a:t>
            </a:r>
            <a:endParaRPr lang="en-US" sz="1867" i="1" dirty="0">
              <a:latin typeface="Arial" charset="0"/>
              <a:cs typeface="Arial" charset="0"/>
            </a:endParaRPr>
          </a:p>
        </p:txBody>
      </p:sp>
      <p:pic>
        <p:nvPicPr>
          <p:cNvPr id="45" name="Picture 44" descr="Multimedia.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233334" y="4589127"/>
            <a:ext cx="975360" cy="975360"/>
          </a:xfrm>
          <a:prstGeom prst="rect">
            <a:avLst/>
          </a:prstGeom>
        </p:spPr>
      </p:pic>
      <p:sp>
        <p:nvSpPr>
          <p:cNvPr id="46" name="TextBox 52"/>
          <p:cNvSpPr txBox="1">
            <a:spLocks noChangeArrowheads="1"/>
          </p:cNvSpPr>
          <p:nvPr/>
        </p:nvSpPr>
        <p:spPr bwMode="auto">
          <a:xfrm>
            <a:off x="957962" y="5540440"/>
            <a:ext cx="1551200"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i="1" dirty="0">
                <a:latin typeface="Arial" charset="0"/>
                <a:cs typeface="Arial" charset="0"/>
              </a:rPr>
              <a:t>Preview2.mp4</a:t>
            </a:r>
            <a:endParaRPr lang="en-US" sz="1867" i="1" dirty="0">
              <a:latin typeface="Arial" charset="0"/>
              <a:cs typeface="Arial" charset="0"/>
            </a:endParaRPr>
          </a:p>
        </p:txBody>
      </p:sp>
      <p:sp>
        <p:nvSpPr>
          <p:cNvPr id="47" name="Rounded Rectangle 46"/>
          <p:cNvSpPr/>
          <p:nvPr/>
        </p:nvSpPr>
        <p:spPr>
          <a:xfrm>
            <a:off x="864464" y="2815817"/>
            <a:ext cx="1724884" cy="3585468"/>
          </a:xfrm>
          <a:prstGeom prst="roundRect">
            <a:avLst>
              <a:gd name="adj" fmla="val 9818"/>
            </a:avLst>
          </a:prstGeom>
          <a:noFill/>
          <a:ln w="190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400" dirty="0">
              <a:solidFill>
                <a:schemeClr val="tx1"/>
              </a:solidFill>
              <a:latin typeface="Helvetica Neue"/>
              <a:cs typeface="Helvetica Neue"/>
            </a:endParaRPr>
          </a:p>
        </p:txBody>
      </p:sp>
      <p:sp>
        <p:nvSpPr>
          <p:cNvPr id="48" name="TextBox 33"/>
          <p:cNvSpPr txBox="1">
            <a:spLocks noChangeArrowheads="1"/>
          </p:cNvSpPr>
          <p:nvPr/>
        </p:nvSpPr>
        <p:spPr bwMode="auto">
          <a:xfrm>
            <a:off x="945244" y="5852888"/>
            <a:ext cx="1591392" cy="461665"/>
          </a:xfrm>
          <a:prstGeom prst="rect">
            <a:avLst/>
          </a:prstGeom>
          <a:noFill/>
          <a:ln w="9525">
            <a:noFill/>
            <a:miter lim="800000"/>
            <a:headEnd/>
            <a:tailEnd/>
          </a:ln>
        </p:spPr>
        <p:txBody>
          <a:bodyPr wrap="square">
            <a:spAutoFit/>
          </a:bodyPr>
          <a:lstStyle/>
          <a:p>
            <a:pPr algn="ctr"/>
            <a:r>
              <a:rPr lang="en-US" sz="1200" b="1" dirty="0">
                <a:latin typeface="+mj-lt"/>
                <a:ea typeface="Verdana" pitchFamily="34" charset="0"/>
                <a:cs typeface="Helvetica Neue"/>
              </a:rPr>
              <a:t>Tokyo Region    (ap-northeast-1)</a:t>
            </a:r>
          </a:p>
        </p:txBody>
      </p:sp>
      <p:sp>
        <p:nvSpPr>
          <p:cNvPr id="51" name="TextBox 52"/>
          <p:cNvSpPr txBox="1">
            <a:spLocks noChangeArrowheads="1"/>
          </p:cNvSpPr>
          <p:nvPr/>
        </p:nvSpPr>
        <p:spPr bwMode="auto">
          <a:xfrm>
            <a:off x="2750278" y="3591949"/>
            <a:ext cx="1361711"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dirty="0">
                <a:latin typeface="Arial" charset="0"/>
                <a:cs typeface="Arial" charset="0"/>
              </a:rPr>
              <a:t>Bucket</a:t>
            </a:r>
            <a:endParaRPr lang="en-US" sz="1867" dirty="0">
              <a:latin typeface="Arial" charset="0"/>
              <a:cs typeface="Arial" charset="0"/>
            </a:endParaRPr>
          </a:p>
        </p:txBody>
      </p:sp>
      <p:sp>
        <p:nvSpPr>
          <p:cNvPr id="52" name="TextBox 52"/>
          <p:cNvSpPr txBox="1">
            <a:spLocks noChangeArrowheads="1"/>
          </p:cNvSpPr>
          <p:nvPr/>
        </p:nvSpPr>
        <p:spPr bwMode="auto">
          <a:xfrm>
            <a:off x="2713564" y="5163100"/>
            <a:ext cx="1361711"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dirty="0">
                <a:latin typeface="Arial" charset="0"/>
                <a:cs typeface="Arial" charset="0"/>
              </a:rPr>
              <a:t>Object</a:t>
            </a:r>
            <a:endParaRPr lang="en-US" sz="2667" dirty="0">
              <a:latin typeface="Arial" charset="0"/>
              <a:cs typeface="Arial" charset="0"/>
            </a:endParaRPr>
          </a:p>
        </p:txBody>
      </p:sp>
      <p:sp>
        <p:nvSpPr>
          <p:cNvPr id="55" name="TextBox 52"/>
          <p:cNvSpPr txBox="1">
            <a:spLocks noChangeArrowheads="1"/>
          </p:cNvSpPr>
          <p:nvPr/>
        </p:nvSpPr>
        <p:spPr bwMode="auto">
          <a:xfrm>
            <a:off x="2992162" y="5728385"/>
            <a:ext cx="9276039" cy="2873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67" b="1" i="1" dirty="0">
                <a:latin typeface="Arial" charset="0"/>
                <a:cs typeface="Arial" charset="0"/>
              </a:rPr>
              <a:t>https://s3-ap-northeast-1.amazonaws.com/[bucket name]/</a:t>
            </a:r>
            <a:r>
              <a:rPr lang="en-US" sz="1867" b="1" i="1" dirty="0">
                <a:solidFill>
                  <a:srgbClr val="FF9933"/>
                </a:solidFill>
                <a:latin typeface="Arial" charset="0"/>
                <a:cs typeface="Arial" charset="0"/>
              </a:rPr>
              <a:t>Preview2.mp4</a:t>
            </a:r>
            <a:endParaRPr lang="en-US" sz="2133" b="1" i="1" dirty="0">
              <a:solidFill>
                <a:srgbClr val="FF9933"/>
              </a:solidFill>
              <a:latin typeface="Arial" charset="0"/>
              <a:cs typeface="Arial" charset="0"/>
            </a:endParaRPr>
          </a:p>
        </p:txBody>
      </p:sp>
      <p:cxnSp>
        <p:nvCxnSpPr>
          <p:cNvPr id="14" name="Straight Connector 13"/>
          <p:cNvCxnSpPr>
            <a:stCxn id="31" idx="2"/>
            <a:endCxn id="36" idx="0"/>
          </p:cNvCxnSpPr>
          <p:nvPr/>
        </p:nvCxnSpPr>
        <p:spPr>
          <a:xfrm>
            <a:off x="1729658" y="2571402"/>
            <a:ext cx="3904" cy="446749"/>
          </a:xfrm>
          <a:prstGeom prst="line">
            <a:avLst/>
          </a:prstGeom>
          <a:ln w="28575"/>
        </p:spPr>
        <p:style>
          <a:lnRef idx="1">
            <a:schemeClr val="dk1"/>
          </a:lnRef>
          <a:fillRef idx="0">
            <a:schemeClr val="dk1"/>
          </a:fillRef>
          <a:effectRef idx="0">
            <a:schemeClr val="dk1"/>
          </a:effectRef>
          <a:fontRef idx="minor">
            <a:schemeClr val="tx1"/>
          </a:fontRef>
        </p:style>
      </p:cxnSp>
      <p:cxnSp>
        <p:nvCxnSpPr>
          <p:cNvPr id="57" name="Straight Connector 56"/>
          <p:cNvCxnSpPr>
            <a:stCxn id="37" idx="2"/>
            <a:endCxn id="45" idx="0"/>
          </p:cNvCxnSpPr>
          <p:nvPr/>
        </p:nvCxnSpPr>
        <p:spPr>
          <a:xfrm>
            <a:off x="1720050" y="4155418"/>
            <a:ext cx="964" cy="433709"/>
          </a:xfrm>
          <a:prstGeom prst="line">
            <a:avLst/>
          </a:prstGeom>
          <a:ln w="28575"/>
        </p:spPr>
        <p:style>
          <a:lnRef idx="1">
            <a:schemeClr val="dk1"/>
          </a:lnRef>
          <a:fillRef idx="0">
            <a:schemeClr val="dk1"/>
          </a:fillRef>
          <a:effectRef idx="0">
            <a:schemeClr val="dk1"/>
          </a:effectRef>
          <a:fontRef idx="minor">
            <a:schemeClr val="tx1"/>
          </a:fontRef>
        </p:style>
      </p:cxnSp>
      <p:sp>
        <p:nvSpPr>
          <p:cNvPr id="58" name="TextBox 52"/>
          <p:cNvSpPr txBox="1">
            <a:spLocks noChangeArrowheads="1"/>
          </p:cNvSpPr>
          <p:nvPr/>
        </p:nvSpPr>
        <p:spPr bwMode="auto">
          <a:xfrm>
            <a:off x="2992162" y="4118601"/>
            <a:ext cx="9276039" cy="2873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67" b="1" i="1" dirty="0">
                <a:latin typeface="Arial" charset="0"/>
                <a:cs typeface="Arial" charset="0"/>
              </a:rPr>
              <a:t>https://</a:t>
            </a:r>
            <a:r>
              <a:rPr lang="en-US" sz="1867" b="1" i="1" dirty="0">
                <a:solidFill>
                  <a:srgbClr val="FF9933"/>
                </a:solidFill>
                <a:latin typeface="Arial" charset="0"/>
                <a:cs typeface="Arial" charset="0"/>
              </a:rPr>
              <a:t>s3-ap-northeast-1</a:t>
            </a:r>
            <a:r>
              <a:rPr lang="en-US" sz="1867" b="1" i="1" dirty="0">
                <a:latin typeface="Arial" charset="0"/>
                <a:cs typeface="Arial" charset="0"/>
              </a:rPr>
              <a:t>.amazonaws.com/</a:t>
            </a:r>
            <a:r>
              <a:rPr lang="en-US" sz="1867" b="1" i="1" dirty="0">
                <a:solidFill>
                  <a:srgbClr val="FF9933"/>
                </a:solidFill>
                <a:latin typeface="Arial" charset="0"/>
                <a:cs typeface="Arial" charset="0"/>
              </a:rPr>
              <a:t>[bucket name]/</a:t>
            </a:r>
            <a:endParaRPr lang="en-US" sz="2133" b="1" i="1" dirty="0">
              <a:solidFill>
                <a:srgbClr val="FF9933"/>
              </a:solidFill>
              <a:latin typeface="Arial" charset="0"/>
              <a:cs typeface="Arial" charset="0"/>
            </a:endParaRPr>
          </a:p>
        </p:txBody>
      </p:sp>
      <p:sp>
        <p:nvSpPr>
          <p:cNvPr id="59" name="TextBox 52"/>
          <p:cNvSpPr txBox="1">
            <a:spLocks noChangeArrowheads="1"/>
          </p:cNvSpPr>
          <p:nvPr/>
        </p:nvSpPr>
        <p:spPr bwMode="auto">
          <a:xfrm>
            <a:off x="3977165" y="4798415"/>
            <a:ext cx="1551200"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b="1" dirty="0">
                <a:solidFill>
                  <a:schemeClr val="accent2"/>
                </a:solidFill>
                <a:latin typeface="Arial" charset="0"/>
                <a:cs typeface="Arial" charset="0"/>
              </a:rPr>
              <a:t>Region code</a:t>
            </a:r>
            <a:endParaRPr lang="en-US" sz="1867" b="1" dirty="0">
              <a:solidFill>
                <a:schemeClr val="accent2"/>
              </a:solidFill>
              <a:latin typeface="Arial" charset="0"/>
              <a:cs typeface="Arial" charset="0"/>
            </a:endParaRPr>
          </a:p>
        </p:txBody>
      </p:sp>
      <p:sp>
        <p:nvSpPr>
          <p:cNvPr id="17" name="Right Brace 16"/>
          <p:cNvSpPr/>
          <p:nvPr/>
        </p:nvSpPr>
        <p:spPr>
          <a:xfrm rot="5400000">
            <a:off x="4568099" y="3552882"/>
            <a:ext cx="369333" cy="2021299"/>
          </a:xfrm>
          <a:prstGeom prst="rightBrace">
            <a:avLst>
              <a:gd name="adj1" fmla="val 38120"/>
              <a:gd name="adj2" fmla="val 50000"/>
            </a:avLst>
          </a:prstGeom>
          <a:ln w="19050">
            <a:solidFill>
              <a:srgbClr val="FF9933"/>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400" dirty="0"/>
          </a:p>
        </p:txBody>
      </p:sp>
      <p:sp>
        <p:nvSpPr>
          <p:cNvPr id="62" name="TextBox 52"/>
          <p:cNvSpPr txBox="1">
            <a:spLocks noChangeArrowheads="1"/>
          </p:cNvSpPr>
          <p:nvPr/>
        </p:nvSpPr>
        <p:spPr bwMode="auto">
          <a:xfrm>
            <a:off x="7792704" y="4798415"/>
            <a:ext cx="1551200"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b="1" dirty="0">
                <a:solidFill>
                  <a:schemeClr val="accent2"/>
                </a:solidFill>
                <a:latin typeface="Arial" charset="0"/>
                <a:cs typeface="Arial" charset="0"/>
              </a:rPr>
              <a:t>Bucket name</a:t>
            </a:r>
            <a:endParaRPr lang="en-US" sz="1867" b="1" dirty="0">
              <a:solidFill>
                <a:schemeClr val="accent2"/>
              </a:solidFill>
              <a:latin typeface="Arial" charset="0"/>
              <a:cs typeface="Arial" charset="0"/>
            </a:endParaRPr>
          </a:p>
        </p:txBody>
      </p:sp>
      <p:sp>
        <p:nvSpPr>
          <p:cNvPr id="63" name="Right Brace 62"/>
          <p:cNvSpPr/>
          <p:nvPr/>
        </p:nvSpPr>
        <p:spPr>
          <a:xfrm rot="5400000">
            <a:off x="8383639" y="3779821"/>
            <a:ext cx="369333" cy="1621409"/>
          </a:xfrm>
          <a:prstGeom prst="rightBrace">
            <a:avLst>
              <a:gd name="adj1" fmla="val 38120"/>
              <a:gd name="adj2" fmla="val 50000"/>
            </a:avLst>
          </a:prstGeom>
          <a:ln w="19050">
            <a:solidFill>
              <a:srgbClr val="FF9933"/>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400" dirty="0"/>
          </a:p>
        </p:txBody>
      </p:sp>
      <p:sp>
        <p:nvSpPr>
          <p:cNvPr id="64" name="TextBox 52"/>
          <p:cNvSpPr txBox="1">
            <a:spLocks noChangeArrowheads="1"/>
          </p:cNvSpPr>
          <p:nvPr/>
        </p:nvSpPr>
        <p:spPr bwMode="auto">
          <a:xfrm>
            <a:off x="9461260" y="6399767"/>
            <a:ext cx="1551200"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b="1" dirty="0">
                <a:solidFill>
                  <a:schemeClr val="accent2"/>
                </a:solidFill>
                <a:latin typeface="Arial" charset="0"/>
                <a:cs typeface="Arial" charset="0"/>
              </a:rPr>
              <a:t>Key</a:t>
            </a:r>
            <a:endParaRPr lang="en-US" sz="1867" b="1" dirty="0">
              <a:solidFill>
                <a:schemeClr val="accent2"/>
              </a:solidFill>
              <a:latin typeface="Arial" charset="0"/>
              <a:cs typeface="Arial" charset="0"/>
            </a:endParaRPr>
          </a:p>
        </p:txBody>
      </p:sp>
      <p:sp>
        <p:nvSpPr>
          <p:cNvPr id="65" name="Right Brace 64"/>
          <p:cNvSpPr/>
          <p:nvPr/>
        </p:nvSpPr>
        <p:spPr>
          <a:xfrm rot="5400000">
            <a:off x="10049039" y="5347893"/>
            <a:ext cx="369333" cy="1633981"/>
          </a:xfrm>
          <a:prstGeom prst="rightBrace">
            <a:avLst>
              <a:gd name="adj1" fmla="val 38120"/>
              <a:gd name="adj2" fmla="val 50000"/>
            </a:avLst>
          </a:prstGeom>
          <a:ln w="19050">
            <a:solidFill>
              <a:srgbClr val="FF9933"/>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400" dirty="0"/>
          </a:p>
        </p:txBody>
      </p:sp>
      <p:pic>
        <p:nvPicPr>
          <p:cNvPr id="28" name="Picture 2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151597" y="5872047"/>
            <a:ext cx="1116604" cy="1116604"/>
          </a:xfrm>
          <a:prstGeom prst="rect">
            <a:avLst/>
          </a:prstGeom>
        </p:spPr>
      </p:pic>
    </p:spTree>
    <p:custDataLst>
      <p:tags r:id="rId1"/>
    </p:custDataLst>
    <p:extLst>
      <p:ext uri="{BB962C8B-B14F-4D97-AF65-F5344CB8AC3E}">
        <p14:creationId xmlns:p14="http://schemas.microsoft.com/office/powerpoint/2010/main" val="31701449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fr-FR" sz="2800" dirty="0"/>
              <a:t>Données stockées de manière redondante dans la région</a:t>
            </a:r>
            <a:endParaRPr lang="en-US" sz="2800" dirty="0"/>
          </a:p>
        </p:txBody>
      </p:sp>
      <p:pic>
        <p:nvPicPr>
          <p:cNvPr id="4" name="Content Placeholder 3"/>
          <p:cNvPicPr>
            <a:picLocks noGrp="1" noChangeAspect="1"/>
          </p:cNvPicPr>
          <p:nvPr>
            <p:ph idx="13"/>
          </p:nvPr>
        </p:nvPicPr>
        <p:blipFill>
          <a:blip r:embed="rId4">
            <a:extLst>
              <a:ext uri="{28A0092B-C50C-407E-A947-70E740481C1C}">
                <a14:useLocalDpi xmlns:a14="http://schemas.microsoft.com/office/drawing/2010/main" val="0"/>
              </a:ext>
            </a:extLst>
          </a:blip>
          <a:stretch>
            <a:fillRect/>
          </a:stretch>
        </p:blipFill>
        <p:spPr>
          <a:xfrm>
            <a:off x="1810774" y="1871973"/>
            <a:ext cx="7970790" cy="4256763"/>
          </a:xfrm>
        </p:spPr>
      </p:pic>
      <p:sp>
        <p:nvSpPr>
          <p:cNvPr id="12" name="Rectangle 11"/>
          <p:cNvSpPr/>
          <p:nvPr/>
        </p:nvSpPr>
        <p:spPr>
          <a:xfrm>
            <a:off x="2457449" y="2646970"/>
            <a:ext cx="1422471" cy="413730"/>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p:cNvSpPr txBox="1"/>
          <p:nvPr/>
        </p:nvSpPr>
        <p:spPr>
          <a:xfrm>
            <a:off x="1963867" y="2597409"/>
            <a:ext cx="2409634" cy="369332"/>
          </a:xfrm>
          <a:prstGeom prst="rect">
            <a:avLst/>
          </a:prstGeom>
          <a:noFill/>
        </p:spPr>
        <p:txBody>
          <a:bodyPr wrap="none" rtlCol="0">
            <a:spAutoFit/>
          </a:bodyPr>
          <a:lstStyle/>
          <a:p>
            <a:r>
              <a:rPr lang="en-US" dirty="0">
                <a:solidFill>
                  <a:srgbClr val="FF9900"/>
                </a:solidFill>
                <a:latin typeface="Amazon Ember" panose="02000000000000000000" pitchFamily="2" charset="0"/>
                <a:ea typeface="Amazon Ember" panose="02000000000000000000" pitchFamily="2" charset="0"/>
              </a:rPr>
              <a:t>media/welcome.mp4</a:t>
            </a:r>
          </a:p>
        </p:txBody>
      </p:sp>
      <p:sp>
        <p:nvSpPr>
          <p:cNvPr id="16" name="Rectangle 15"/>
          <p:cNvSpPr/>
          <p:nvPr/>
        </p:nvSpPr>
        <p:spPr>
          <a:xfrm>
            <a:off x="2228849" y="4690104"/>
            <a:ext cx="1898651" cy="821696"/>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p:cNvSpPr txBox="1"/>
          <p:nvPr/>
        </p:nvSpPr>
        <p:spPr>
          <a:xfrm>
            <a:off x="2228849" y="4467637"/>
            <a:ext cx="1981633" cy="369332"/>
          </a:xfrm>
          <a:prstGeom prst="rect">
            <a:avLst/>
          </a:prstGeom>
          <a:noFill/>
        </p:spPr>
        <p:txBody>
          <a:bodyPr wrap="none" rtlCol="0">
            <a:spAutoFit/>
          </a:bodyPr>
          <a:lstStyle/>
          <a:p>
            <a:r>
              <a:rPr lang="en-US" dirty="0">
                <a:latin typeface="Amazon Ember" panose="02000000000000000000" pitchFamily="2" charset="0"/>
                <a:ea typeface="Amazon Ember" panose="02000000000000000000" pitchFamily="2" charset="0"/>
              </a:rPr>
              <a:t>my-bucket-name</a:t>
            </a:r>
          </a:p>
        </p:txBody>
      </p:sp>
      <p:sp>
        <p:nvSpPr>
          <p:cNvPr id="18" name="Rectangle 17"/>
          <p:cNvSpPr/>
          <p:nvPr/>
        </p:nvSpPr>
        <p:spPr>
          <a:xfrm>
            <a:off x="4616449" y="4979756"/>
            <a:ext cx="4749801" cy="57649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4616449" y="5065079"/>
            <a:ext cx="1548822" cy="261610"/>
          </a:xfrm>
          <a:prstGeom prst="rect">
            <a:avLst/>
          </a:prstGeom>
          <a:noFill/>
        </p:spPr>
        <p:txBody>
          <a:bodyPr wrap="none" rtlCol="0">
            <a:spAutoFit/>
          </a:bodyPr>
          <a:lstStyle/>
          <a:p>
            <a:r>
              <a:rPr lang="en-US" sz="1100" dirty="0">
                <a:solidFill>
                  <a:srgbClr val="FF9900"/>
                </a:solidFill>
                <a:latin typeface="Amazon Ember" panose="02000000000000000000" pitchFamily="2" charset="0"/>
                <a:ea typeface="Amazon Ember" panose="02000000000000000000" pitchFamily="2" charset="0"/>
              </a:rPr>
              <a:t>media/welcome.mp4</a:t>
            </a:r>
          </a:p>
        </p:txBody>
      </p:sp>
      <p:sp>
        <p:nvSpPr>
          <p:cNvPr id="21" name="TextBox 20"/>
          <p:cNvSpPr txBox="1"/>
          <p:nvPr/>
        </p:nvSpPr>
        <p:spPr>
          <a:xfrm>
            <a:off x="6422665" y="5065079"/>
            <a:ext cx="1548822" cy="261610"/>
          </a:xfrm>
          <a:prstGeom prst="rect">
            <a:avLst/>
          </a:prstGeom>
          <a:noFill/>
        </p:spPr>
        <p:txBody>
          <a:bodyPr wrap="none" rtlCol="0">
            <a:spAutoFit/>
          </a:bodyPr>
          <a:lstStyle/>
          <a:p>
            <a:r>
              <a:rPr lang="en-US" sz="1100" dirty="0">
                <a:solidFill>
                  <a:srgbClr val="FF9900"/>
                </a:solidFill>
                <a:latin typeface="Amazon Ember" panose="02000000000000000000" pitchFamily="2" charset="0"/>
                <a:ea typeface="Amazon Ember" panose="02000000000000000000" pitchFamily="2" charset="0"/>
              </a:rPr>
              <a:t>media/welcome.mp4</a:t>
            </a:r>
          </a:p>
        </p:txBody>
      </p:sp>
      <p:sp>
        <p:nvSpPr>
          <p:cNvPr id="24" name="TextBox 23"/>
          <p:cNvSpPr txBox="1"/>
          <p:nvPr/>
        </p:nvSpPr>
        <p:spPr>
          <a:xfrm>
            <a:off x="8074822" y="5065079"/>
            <a:ext cx="1548822" cy="261610"/>
          </a:xfrm>
          <a:prstGeom prst="rect">
            <a:avLst/>
          </a:prstGeom>
          <a:noFill/>
        </p:spPr>
        <p:txBody>
          <a:bodyPr wrap="none" rtlCol="0">
            <a:spAutoFit/>
          </a:bodyPr>
          <a:lstStyle/>
          <a:p>
            <a:r>
              <a:rPr lang="en-US" sz="1100" dirty="0">
                <a:solidFill>
                  <a:srgbClr val="FF9900"/>
                </a:solidFill>
                <a:latin typeface="Amazon Ember" panose="02000000000000000000" pitchFamily="2" charset="0"/>
                <a:ea typeface="Amazon Ember" panose="02000000000000000000" pitchFamily="2" charset="0"/>
              </a:rPr>
              <a:t>media/welcome.mp4</a:t>
            </a:r>
          </a:p>
        </p:txBody>
      </p:sp>
      <p:sp>
        <p:nvSpPr>
          <p:cNvPr id="25" name="Rectangle 24"/>
          <p:cNvSpPr/>
          <p:nvPr/>
        </p:nvSpPr>
        <p:spPr>
          <a:xfrm>
            <a:off x="8201173" y="5776948"/>
            <a:ext cx="1422471" cy="413730"/>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p:cNvSpPr txBox="1"/>
          <p:nvPr/>
        </p:nvSpPr>
        <p:spPr>
          <a:xfrm>
            <a:off x="8201173" y="5758483"/>
            <a:ext cx="1152880" cy="461665"/>
          </a:xfrm>
          <a:prstGeom prst="rect">
            <a:avLst/>
          </a:prstGeom>
          <a:noFill/>
        </p:spPr>
        <p:txBody>
          <a:bodyPr wrap="none" rtlCol="0">
            <a:spAutoFit/>
          </a:bodyPr>
          <a:lstStyle/>
          <a:p>
            <a:r>
              <a:rPr lang="en-US" sz="2400" dirty="0">
                <a:latin typeface="Amazon Ember" panose="02000000000000000000" pitchFamily="2" charset="0"/>
                <a:ea typeface="Amazon Ember" panose="02000000000000000000" pitchFamily="2" charset="0"/>
              </a:rPr>
              <a:t>Region</a:t>
            </a:r>
          </a:p>
        </p:txBody>
      </p:sp>
      <p:pic>
        <p:nvPicPr>
          <p:cNvPr id="15" name="Content Placeholder 3">
            <a:extLst>
              <a:ext uri="{FF2B5EF4-FFF2-40B4-BE49-F238E27FC236}">
                <a16:creationId xmlns:a16="http://schemas.microsoft.com/office/drawing/2014/main" id="{345B6C7E-4EDC-1B45-9C1D-3751614213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63174" y="2024373"/>
            <a:ext cx="7970790" cy="4256763"/>
          </a:xfrm>
          <a:prstGeom prst="rect">
            <a:avLst/>
          </a:prstGeom>
        </p:spPr>
      </p:pic>
      <p:pic>
        <p:nvPicPr>
          <p:cNvPr id="19" name="Picture 18">
            <a:extLst>
              <a:ext uri="{FF2B5EF4-FFF2-40B4-BE49-F238E27FC236}">
                <a16:creationId xmlns:a16="http://schemas.microsoft.com/office/drawing/2014/main" id="{20E06B8E-5990-1B45-8CA3-D3D2CAD8B1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51597" y="5872047"/>
            <a:ext cx="1116604" cy="1116604"/>
          </a:xfrm>
          <a:prstGeom prst="rect">
            <a:avLst/>
          </a:prstGeom>
        </p:spPr>
      </p:pic>
      <p:pic>
        <p:nvPicPr>
          <p:cNvPr id="3" name="Picture 2">
            <a:extLst>
              <a:ext uri="{FF2B5EF4-FFF2-40B4-BE49-F238E27FC236}">
                <a16:creationId xmlns:a16="http://schemas.microsoft.com/office/drawing/2014/main" id="{952918CA-DF63-E24D-B8E3-A72F935022E1}"/>
              </a:ext>
            </a:extLst>
          </p:cNvPr>
          <p:cNvPicPr>
            <a:picLocks noChangeAspect="1"/>
          </p:cNvPicPr>
          <p:nvPr/>
        </p:nvPicPr>
        <p:blipFill>
          <a:blip r:embed="rId6"/>
          <a:stretch>
            <a:fillRect/>
          </a:stretch>
        </p:blipFill>
        <p:spPr>
          <a:xfrm>
            <a:off x="8379333" y="3022159"/>
            <a:ext cx="1347646" cy="2687633"/>
          </a:xfrm>
          <a:prstGeom prst="rect">
            <a:avLst/>
          </a:prstGeom>
        </p:spPr>
      </p:pic>
      <p:sp>
        <p:nvSpPr>
          <p:cNvPr id="6" name="Rounded Rectangle 5">
            <a:extLst>
              <a:ext uri="{FF2B5EF4-FFF2-40B4-BE49-F238E27FC236}">
                <a16:creationId xmlns:a16="http://schemas.microsoft.com/office/drawing/2014/main" id="{A68EDEAA-B077-B64A-A10F-4467A5664469}"/>
              </a:ext>
            </a:extLst>
          </p:cNvPr>
          <p:cNvSpPr/>
          <p:nvPr/>
        </p:nvSpPr>
        <p:spPr>
          <a:xfrm>
            <a:off x="4836121" y="2737894"/>
            <a:ext cx="1463040" cy="29374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ounded Rectangle 21">
            <a:extLst>
              <a:ext uri="{FF2B5EF4-FFF2-40B4-BE49-F238E27FC236}">
                <a16:creationId xmlns:a16="http://schemas.microsoft.com/office/drawing/2014/main" id="{7A887A76-379C-DA4B-9C29-D53B07ED24AE}"/>
              </a:ext>
            </a:extLst>
          </p:cNvPr>
          <p:cNvSpPr/>
          <p:nvPr/>
        </p:nvSpPr>
        <p:spPr>
          <a:xfrm>
            <a:off x="6567934" y="2737894"/>
            <a:ext cx="1463040" cy="29374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ounded Rectangle 22">
            <a:extLst>
              <a:ext uri="{FF2B5EF4-FFF2-40B4-BE49-F238E27FC236}">
                <a16:creationId xmlns:a16="http://schemas.microsoft.com/office/drawing/2014/main" id="{5CF43031-D080-6241-A9E4-DC1B8CC15EE4}"/>
              </a:ext>
            </a:extLst>
          </p:cNvPr>
          <p:cNvSpPr/>
          <p:nvPr/>
        </p:nvSpPr>
        <p:spPr>
          <a:xfrm>
            <a:off x="8216626" y="2737894"/>
            <a:ext cx="1463040" cy="29374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D54D2FB1-7EDC-3542-8A6F-0263B2AC909B}"/>
              </a:ext>
            </a:extLst>
          </p:cNvPr>
          <p:cNvSpPr txBox="1"/>
          <p:nvPr/>
        </p:nvSpPr>
        <p:spPr>
          <a:xfrm>
            <a:off x="5042390" y="2746786"/>
            <a:ext cx="1095172" cy="369332"/>
          </a:xfrm>
          <a:prstGeom prst="rect">
            <a:avLst/>
          </a:prstGeom>
          <a:noFill/>
        </p:spPr>
        <p:txBody>
          <a:bodyPr wrap="none" rtlCol="0">
            <a:spAutoFit/>
          </a:bodyPr>
          <a:lstStyle/>
          <a:p>
            <a:r>
              <a:rPr lang="en-US" dirty="0"/>
              <a:t>Facility 1</a:t>
            </a:r>
          </a:p>
        </p:txBody>
      </p:sp>
      <p:sp>
        <p:nvSpPr>
          <p:cNvPr id="26" name="TextBox 25">
            <a:extLst>
              <a:ext uri="{FF2B5EF4-FFF2-40B4-BE49-F238E27FC236}">
                <a16:creationId xmlns:a16="http://schemas.microsoft.com/office/drawing/2014/main" id="{40C976D8-FEEE-A64A-AA1C-46D5F4584FA5}"/>
              </a:ext>
            </a:extLst>
          </p:cNvPr>
          <p:cNvSpPr txBox="1"/>
          <p:nvPr/>
        </p:nvSpPr>
        <p:spPr>
          <a:xfrm>
            <a:off x="6749543" y="2746786"/>
            <a:ext cx="1095172" cy="369332"/>
          </a:xfrm>
          <a:prstGeom prst="rect">
            <a:avLst/>
          </a:prstGeom>
          <a:noFill/>
        </p:spPr>
        <p:txBody>
          <a:bodyPr wrap="none" rtlCol="0">
            <a:spAutoFit/>
          </a:bodyPr>
          <a:lstStyle/>
          <a:p>
            <a:r>
              <a:rPr lang="en-US" dirty="0"/>
              <a:t>Facility 2</a:t>
            </a:r>
          </a:p>
        </p:txBody>
      </p:sp>
      <p:sp>
        <p:nvSpPr>
          <p:cNvPr id="28" name="TextBox 27">
            <a:extLst>
              <a:ext uri="{FF2B5EF4-FFF2-40B4-BE49-F238E27FC236}">
                <a16:creationId xmlns:a16="http://schemas.microsoft.com/office/drawing/2014/main" id="{10477FBD-6D80-3B4F-AEA3-B3AD66785E00}"/>
              </a:ext>
            </a:extLst>
          </p:cNvPr>
          <p:cNvSpPr txBox="1"/>
          <p:nvPr/>
        </p:nvSpPr>
        <p:spPr>
          <a:xfrm>
            <a:off x="8459396" y="2746786"/>
            <a:ext cx="1095172" cy="369332"/>
          </a:xfrm>
          <a:prstGeom prst="rect">
            <a:avLst/>
          </a:prstGeom>
          <a:noFill/>
        </p:spPr>
        <p:txBody>
          <a:bodyPr wrap="none" rtlCol="0">
            <a:spAutoFit/>
          </a:bodyPr>
          <a:lstStyle/>
          <a:p>
            <a:r>
              <a:rPr lang="en-US" dirty="0"/>
              <a:t>Facility 3</a:t>
            </a:r>
          </a:p>
        </p:txBody>
      </p:sp>
    </p:spTree>
    <p:custDataLst>
      <p:tags r:id="rId1"/>
    </p:custDataLst>
    <p:extLst>
      <p:ext uri="{BB962C8B-B14F-4D97-AF65-F5344CB8AC3E}">
        <p14:creationId xmlns:p14="http://schemas.microsoft.com/office/powerpoint/2010/main" val="29499356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fr-FR" sz="3600" dirty="0"/>
              <a:t>Conçu pour une mise à l'échelle transparente</a:t>
            </a:r>
            <a:endParaRPr lang="en-US" sz="3600" dirty="0"/>
          </a:p>
        </p:txBody>
      </p:sp>
      <p:pic>
        <p:nvPicPr>
          <p:cNvPr id="3" name="Content Placeholder 2"/>
          <p:cNvPicPr>
            <a:picLocks noGrp="1" noChangeAspect="1"/>
          </p:cNvPicPr>
          <p:nvPr>
            <p:ph idx="13"/>
          </p:nvPr>
        </p:nvPicPr>
        <p:blipFill>
          <a:blip r:embed="rId4">
            <a:extLst>
              <a:ext uri="{28A0092B-C50C-407E-A947-70E740481C1C}">
                <a14:useLocalDpi xmlns:a14="http://schemas.microsoft.com/office/drawing/2010/main" val="0"/>
              </a:ext>
            </a:extLst>
          </a:blip>
          <a:stretch>
            <a:fillRect/>
          </a:stretch>
        </p:blipFill>
        <p:spPr>
          <a:xfrm>
            <a:off x="1245936" y="1877033"/>
            <a:ext cx="9100466" cy="3946031"/>
          </a:xfrm>
        </p:spPr>
      </p:pic>
      <p:sp>
        <p:nvSpPr>
          <p:cNvPr id="14" name="Rectangle 13"/>
          <p:cNvSpPr/>
          <p:nvPr/>
        </p:nvSpPr>
        <p:spPr>
          <a:xfrm>
            <a:off x="4436927" y="2759875"/>
            <a:ext cx="5909475" cy="576197"/>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p:cNvSpPr txBox="1"/>
          <p:nvPr/>
        </p:nvSpPr>
        <p:spPr>
          <a:xfrm>
            <a:off x="4416926" y="2759875"/>
            <a:ext cx="1914307" cy="307777"/>
          </a:xfrm>
          <a:prstGeom prst="rect">
            <a:avLst/>
          </a:prstGeom>
          <a:noFill/>
        </p:spPr>
        <p:txBody>
          <a:bodyPr wrap="none" rtlCol="0">
            <a:spAutoFit/>
          </a:bodyPr>
          <a:lstStyle/>
          <a:p>
            <a:r>
              <a:rPr lang="en-US" sz="1400" dirty="0">
                <a:solidFill>
                  <a:srgbClr val="FF9900"/>
                </a:solidFill>
                <a:latin typeface="Amazon Ember" panose="02000000000000000000" pitchFamily="2" charset="0"/>
                <a:ea typeface="Amazon Ember" panose="02000000000000000000" pitchFamily="2" charset="0"/>
              </a:rPr>
              <a:t>media/welcome.mp4</a:t>
            </a:r>
          </a:p>
        </p:txBody>
      </p:sp>
      <p:sp>
        <p:nvSpPr>
          <p:cNvPr id="16" name="TextBox 15"/>
          <p:cNvSpPr txBox="1"/>
          <p:nvPr/>
        </p:nvSpPr>
        <p:spPr>
          <a:xfrm>
            <a:off x="6253751" y="2759875"/>
            <a:ext cx="1090363" cy="307777"/>
          </a:xfrm>
          <a:prstGeom prst="rect">
            <a:avLst/>
          </a:prstGeom>
          <a:noFill/>
        </p:spPr>
        <p:txBody>
          <a:bodyPr wrap="none" rtlCol="0">
            <a:spAutoFit/>
          </a:bodyPr>
          <a:lstStyle/>
          <a:p>
            <a:pPr algn="ctr"/>
            <a:r>
              <a:rPr lang="en-US" sz="1400" dirty="0">
                <a:solidFill>
                  <a:srgbClr val="FF9900"/>
                </a:solidFill>
                <a:latin typeface="Amazon Ember" panose="02000000000000000000" pitchFamily="2" charset="0"/>
                <a:ea typeface="Amazon Ember" panose="02000000000000000000" pitchFamily="2" charset="0"/>
              </a:rPr>
              <a:t>prod2.mp4</a:t>
            </a:r>
          </a:p>
        </p:txBody>
      </p:sp>
      <p:sp>
        <p:nvSpPr>
          <p:cNvPr id="17" name="TextBox 16"/>
          <p:cNvSpPr txBox="1"/>
          <p:nvPr/>
        </p:nvSpPr>
        <p:spPr>
          <a:xfrm>
            <a:off x="7754894" y="2759875"/>
            <a:ext cx="1090363" cy="307777"/>
          </a:xfrm>
          <a:prstGeom prst="rect">
            <a:avLst/>
          </a:prstGeom>
          <a:noFill/>
        </p:spPr>
        <p:txBody>
          <a:bodyPr wrap="square" rtlCol="0">
            <a:spAutoFit/>
          </a:bodyPr>
          <a:lstStyle/>
          <a:p>
            <a:pPr algn="ctr"/>
            <a:r>
              <a:rPr lang="en-US" sz="1400" dirty="0">
                <a:solidFill>
                  <a:srgbClr val="FF9900"/>
                </a:solidFill>
                <a:latin typeface="Amazon Ember" panose="02000000000000000000" pitchFamily="2" charset="0"/>
                <a:ea typeface="Amazon Ember" panose="02000000000000000000" pitchFamily="2" charset="0"/>
              </a:rPr>
              <a:t>prod3.mp4</a:t>
            </a:r>
          </a:p>
        </p:txBody>
      </p:sp>
      <p:sp>
        <p:nvSpPr>
          <p:cNvPr id="18" name="TextBox 17"/>
          <p:cNvSpPr txBox="1"/>
          <p:nvPr/>
        </p:nvSpPr>
        <p:spPr>
          <a:xfrm>
            <a:off x="9217298" y="2759875"/>
            <a:ext cx="1090363" cy="307777"/>
          </a:xfrm>
          <a:prstGeom prst="rect">
            <a:avLst/>
          </a:prstGeom>
          <a:noFill/>
        </p:spPr>
        <p:txBody>
          <a:bodyPr wrap="square" rtlCol="0">
            <a:spAutoFit/>
          </a:bodyPr>
          <a:lstStyle/>
          <a:p>
            <a:pPr algn="ctr"/>
            <a:r>
              <a:rPr lang="en-US" sz="1400" dirty="0">
                <a:solidFill>
                  <a:srgbClr val="FF9900"/>
                </a:solidFill>
                <a:latin typeface="Amazon Ember" panose="02000000000000000000" pitchFamily="2" charset="0"/>
                <a:ea typeface="Amazon Ember" panose="02000000000000000000" pitchFamily="2" charset="0"/>
              </a:rPr>
              <a:t>prod4.mp4</a:t>
            </a:r>
          </a:p>
        </p:txBody>
      </p:sp>
      <p:sp>
        <p:nvSpPr>
          <p:cNvPr id="19" name="Rectangle 18"/>
          <p:cNvSpPr/>
          <p:nvPr/>
        </p:nvSpPr>
        <p:spPr>
          <a:xfrm>
            <a:off x="4662843" y="3901695"/>
            <a:ext cx="5984837" cy="413730"/>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4828899" y="3959986"/>
            <a:ext cx="1090363" cy="307777"/>
          </a:xfrm>
          <a:prstGeom prst="rect">
            <a:avLst/>
          </a:prstGeom>
          <a:noFill/>
        </p:spPr>
        <p:txBody>
          <a:bodyPr wrap="none" rtlCol="0">
            <a:spAutoFit/>
          </a:bodyPr>
          <a:lstStyle/>
          <a:p>
            <a:pPr algn="ctr"/>
            <a:r>
              <a:rPr lang="en-US" sz="1400" dirty="0">
                <a:solidFill>
                  <a:srgbClr val="FF9900"/>
                </a:solidFill>
                <a:latin typeface="Amazon Ember" panose="02000000000000000000" pitchFamily="2" charset="0"/>
                <a:ea typeface="Amazon Ember" panose="02000000000000000000" pitchFamily="2" charset="0"/>
              </a:rPr>
              <a:t>prod5.mp4</a:t>
            </a:r>
          </a:p>
        </p:txBody>
      </p:sp>
      <p:sp>
        <p:nvSpPr>
          <p:cNvPr id="21" name="TextBox 20"/>
          <p:cNvSpPr txBox="1"/>
          <p:nvPr/>
        </p:nvSpPr>
        <p:spPr>
          <a:xfrm>
            <a:off x="6253751" y="3959986"/>
            <a:ext cx="1090363" cy="307777"/>
          </a:xfrm>
          <a:prstGeom prst="rect">
            <a:avLst/>
          </a:prstGeom>
          <a:noFill/>
        </p:spPr>
        <p:txBody>
          <a:bodyPr wrap="none" rtlCol="0">
            <a:spAutoFit/>
          </a:bodyPr>
          <a:lstStyle/>
          <a:p>
            <a:pPr algn="ctr"/>
            <a:r>
              <a:rPr lang="en-US" sz="1400" dirty="0">
                <a:solidFill>
                  <a:srgbClr val="FF9900"/>
                </a:solidFill>
                <a:latin typeface="Amazon Ember" panose="02000000000000000000" pitchFamily="2" charset="0"/>
                <a:ea typeface="Amazon Ember" panose="02000000000000000000" pitchFamily="2" charset="0"/>
              </a:rPr>
              <a:t>prod6.mp4</a:t>
            </a:r>
          </a:p>
        </p:txBody>
      </p:sp>
      <p:sp>
        <p:nvSpPr>
          <p:cNvPr id="22" name="TextBox 21"/>
          <p:cNvSpPr txBox="1"/>
          <p:nvPr/>
        </p:nvSpPr>
        <p:spPr>
          <a:xfrm>
            <a:off x="7754894" y="3959986"/>
            <a:ext cx="1090363" cy="307777"/>
          </a:xfrm>
          <a:prstGeom prst="rect">
            <a:avLst/>
          </a:prstGeom>
          <a:noFill/>
        </p:spPr>
        <p:txBody>
          <a:bodyPr wrap="square" rtlCol="0">
            <a:spAutoFit/>
          </a:bodyPr>
          <a:lstStyle/>
          <a:p>
            <a:pPr algn="ctr"/>
            <a:r>
              <a:rPr lang="en-US" sz="1400" dirty="0">
                <a:solidFill>
                  <a:srgbClr val="FF9900"/>
                </a:solidFill>
                <a:latin typeface="Amazon Ember" panose="02000000000000000000" pitchFamily="2" charset="0"/>
                <a:ea typeface="Amazon Ember" panose="02000000000000000000" pitchFamily="2" charset="0"/>
              </a:rPr>
              <a:t>prod7.mp4</a:t>
            </a:r>
          </a:p>
        </p:txBody>
      </p:sp>
      <p:sp>
        <p:nvSpPr>
          <p:cNvPr id="23" name="TextBox 22"/>
          <p:cNvSpPr txBox="1"/>
          <p:nvPr/>
        </p:nvSpPr>
        <p:spPr>
          <a:xfrm>
            <a:off x="9217298" y="3959986"/>
            <a:ext cx="1090363" cy="307777"/>
          </a:xfrm>
          <a:prstGeom prst="rect">
            <a:avLst/>
          </a:prstGeom>
          <a:noFill/>
        </p:spPr>
        <p:txBody>
          <a:bodyPr wrap="square" rtlCol="0">
            <a:spAutoFit/>
          </a:bodyPr>
          <a:lstStyle/>
          <a:p>
            <a:pPr algn="ctr"/>
            <a:r>
              <a:rPr lang="en-US" sz="1400" dirty="0">
                <a:solidFill>
                  <a:srgbClr val="FF9900"/>
                </a:solidFill>
                <a:latin typeface="Amazon Ember" panose="02000000000000000000" pitchFamily="2" charset="0"/>
                <a:ea typeface="Amazon Ember" panose="02000000000000000000" pitchFamily="2" charset="0"/>
              </a:rPr>
              <a:t>prod8.mp4</a:t>
            </a:r>
          </a:p>
        </p:txBody>
      </p:sp>
      <p:sp>
        <p:nvSpPr>
          <p:cNvPr id="24" name="Rectangle 23"/>
          <p:cNvSpPr/>
          <p:nvPr/>
        </p:nvSpPr>
        <p:spPr>
          <a:xfrm>
            <a:off x="4662843" y="5059436"/>
            <a:ext cx="5683559" cy="413730"/>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p:cNvSpPr txBox="1"/>
          <p:nvPr/>
        </p:nvSpPr>
        <p:spPr>
          <a:xfrm>
            <a:off x="4828899" y="5170153"/>
            <a:ext cx="1090363" cy="307777"/>
          </a:xfrm>
          <a:prstGeom prst="rect">
            <a:avLst/>
          </a:prstGeom>
          <a:noFill/>
        </p:spPr>
        <p:txBody>
          <a:bodyPr wrap="none" rtlCol="0">
            <a:spAutoFit/>
          </a:bodyPr>
          <a:lstStyle/>
          <a:p>
            <a:pPr algn="ctr"/>
            <a:r>
              <a:rPr lang="en-US" sz="1400" dirty="0">
                <a:solidFill>
                  <a:srgbClr val="FF9900"/>
                </a:solidFill>
                <a:latin typeface="Amazon Ember" panose="02000000000000000000" pitchFamily="2" charset="0"/>
                <a:ea typeface="Amazon Ember" panose="02000000000000000000" pitchFamily="2" charset="0"/>
              </a:rPr>
              <a:t>prod9.mp4</a:t>
            </a:r>
          </a:p>
        </p:txBody>
      </p:sp>
      <p:sp>
        <p:nvSpPr>
          <p:cNvPr id="26" name="TextBox 25"/>
          <p:cNvSpPr txBox="1"/>
          <p:nvPr/>
        </p:nvSpPr>
        <p:spPr>
          <a:xfrm>
            <a:off x="6200852" y="5170153"/>
            <a:ext cx="1196161" cy="307777"/>
          </a:xfrm>
          <a:prstGeom prst="rect">
            <a:avLst/>
          </a:prstGeom>
          <a:noFill/>
        </p:spPr>
        <p:txBody>
          <a:bodyPr wrap="none" rtlCol="0">
            <a:spAutoFit/>
          </a:bodyPr>
          <a:lstStyle/>
          <a:p>
            <a:pPr algn="ctr"/>
            <a:r>
              <a:rPr lang="en-US" sz="1400" dirty="0">
                <a:solidFill>
                  <a:srgbClr val="FF9900"/>
                </a:solidFill>
                <a:latin typeface="Amazon Ember" panose="02000000000000000000" pitchFamily="2" charset="0"/>
                <a:ea typeface="Amazon Ember" panose="02000000000000000000" pitchFamily="2" charset="0"/>
              </a:rPr>
              <a:t>prod10.mp4</a:t>
            </a:r>
          </a:p>
        </p:txBody>
      </p:sp>
      <p:sp>
        <p:nvSpPr>
          <p:cNvPr id="27" name="TextBox 26"/>
          <p:cNvSpPr txBox="1"/>
          <p:nvPr/>
        </p:nvSpPr>
        <p:spPr>
          <a:xfrm>
            <a:off x="7610458" y="5170153"/>
            <a:ext cx="1379236" cy="307777"/>
          </a:xfrm>
          <a:prstGeom prst="rect">
            <a:avLst/>
          </a:prstGeom>
          <a:noFill/>
        </p:spPr>
        <p:txBody>
          <a:bodyPr wrap="square" rtlCol="0">
            <a:spAutoFit/>
          </a:bodyPr>
          <a:lstStyle/>
          <a:p>
            <a:pPr algn="ctr"/>
            <a:r>
              <a:rPr lang="en-US" sz="1400" dirty="0">
                <a:solidFill>
                  <a:srgbClr val="FF9900"/>
                </a:solidFill>
                <a:latin typeface="Amazon Ember" panose="02000000000000000000" pitchFamily="2" charset="0"/>
                <a:ea typeface="Amazon Ember" panose="02000000000000000000" pitchFamily="2" charset="0"/>
              </a:rPr>
              <a:t>prod11.mp4</a:t>
            </a:r>
          </a:p>
        </p:txBody>
      </p:sp>
      <p:sp>
        <p:nvSpPr>
          <p:cNvPr id="28" name="TextBox 27"/>
          <p:cNvSpPr txBox="1"/>
          <p:nvPr/>
        </p:nvSpPr>
        <p:spPr>
          <a:xfrm>
            <a:off x="8986048" y="5170153"/>
            <a:ext cx="1552864" cy="307777"/>
          </a:xfrm>
          <a:prstGeom prst="rect">
            <a:avLst/>
          </a:prstGeom>
          <a:noFill/>
        </p:spPr>
        <p:txBody>
          <a:bodyPr wrap="square" rtlCol="0">
            <a:spAutoFit/>
          </a:bodyPr>
          <a:lstStyle/>
          <a:p>
            <a:pPr algn="ctr"/>
            <a:r>
              <a:rPr lang="en-US" sz="1400" dirty="0">
                <a:solidFill>
                  <a:srgbClr val="FF9900"/>
                </a:solidFill>
                <a:latin typeface="Amazon Ember" panose="02000000000000000000" pitchFamily="2" charset="0"/>
                <a:ea typeface="Amazon Ember" panose="02000000000000000000" pitchFamily="2" charset="0"/>
              </a:rPr>
              <a:t>prod12.mp4</a:t>
            </a:r>
          </a:p>
        </p:txBody>
      </p:sp>
      <p:sp>
        <p:nvSpPr>
          <p:cNvPr id="29" name="Rectangle 28"/>
          <p:cNvSpPr/>
          <p:nvPr/>
        </p:nvSpPr>
        <p:spPr>
          <a:xfrm>
            <a:off x="2599618" y="4667904"/>
            <a:ext cx="1947691" cy="899775"/>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p:cNvSpPr txBox="1"/>
          <p:nvPr/>
        </p:nvSpPr>
        <p:spPr>
          <a:xfrm>
            <a:off x="2623443" y="4459996"/>
            <a:ext cx="1981633" cy="369332"/>
          </a:xfrm>
          <a:prstGeom prst="rect">
            <a:avLst/>
          </a:prstGeom>
          <a:noFill/>
        </p:spPr>
        <p:txBody>
          <a:bodyPr wrap="none" rtlCol="0">
            <a:spAutoFit/>
          </a:bodyPr>
          <a:lstStyle/>
          <a:p>
            <a:r>
              <a:rPr lang="en-US" dirty="0">
                <a:latin typeface="Amazon Ember" panose="02000000000000000000" pitchFamily="2" charset="0"/>
                <a:ea typeface="Amazon Ember" panose="02000000000000000000" pitchFamily="2" charset="0"/>
              </a:rPr>
              <a:t>my-bucket-name</a:t>
            </a:r>
          </a:p>
        </p:txBody>
      </p:sp>
      <p:pic>
        <p:nvPicPr>
          <p:cNvPr id="31" name="Content Placeholder 2">
            <a:extLst>
              <a:ext uri="{FF2B5EF4-FFF2-40B4-BE49-F238E27FC236}">
                <a16:creationId xmlns:a16="http://schemas.microsoft.com/office/drawing/2014/main" id="{92B233AA-A8F3-6B46-8D8C-9B5FD38BAB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8336" y="2029433"/>
            <a:ext cx="9100466" cy="3946031"/>
          </a:xfrm>
          <a:prstGeom prst="rect">
            <a:avLst/>
          </a:prstGeom>
        </p:spPr>
      </p:pic>
      <p:pic>
        <p:nvPicPr>
          <p:cNvPr id="32" name="Picture 31">
            <a:extLst>
              <a:ext uri="{FF2B5EF4-FFF2-40B4-BE49-F238E27FC236}">
                <a16:creationId xmlns:a16="http://schemas.microsoft.com/office/drawing/2014/main" id="{2DC82FF4-F6F3-D347-BF3B-D5449D5720A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51597" y="5872047"/>
            <a:ext cx="1116604" cy="1116604"/>
          </a:xfrm>
          <a:prstGeom prst="rect">
            <a:avLst/>
          </a:prstGeom>
        </p:spPr>
      </p:pic>
    </p:spTree>
    <p:custDataLst>
      <p:tags r:id="rId1"/>
    </p:custDataLst>
    <p:extLst>
      <p:ext uri="{BB962C8B-B14F-4D97-AF65-F5344CB8AC3E}">
        <p14:creationId xmlns:p14="http://schemas.microsoft.com/office/powerpoint/2010/main" val="30899073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fr-FR" dirty="0"/>
              <a:t>Accédez aux données n'importe où</a:t>
            </a:r>
            <a:endParaRPr lang="en-US" dirty="0"/>
          </a:p>
        </p:txBody>
      </p:sp>
      <p:pic>
        <p:nvPicPr>
          <p:cNvPr id="4" name="Picture 3">
            <a:extLst>
              <a:ext uri="{FF2B5EF4-FFF2-40B4-BE49-F238E27FC236}">
                <a16:creationId xmlns:a16="http://schemas.microsoft.com/office/drawing/2014/main" id="{CF8E0B28-C1FA-E842-8662-C44AA4B70416}"/>
              </a:ext>
            </a:extLst>
          </p:cNvPr>
          <p:cNvPicPr>
            <a:picLocks noChangeAspect="1"/>
          </p:cNvPicPr>
          <p:nvPr/>
        </p:nvPicPr>
        <p:blipFill>
          <a:blip r:embed="rId4"/>
          <a:stretch>
            <a:fillRect/>
          </a:stretch>
        </p:blipFill>
        <p:spPr>
          <a:xfrm>
            <a:off x="996950" y="2403475"/>
            <a:ext cx="10083800" cy="2679700"/>
          </a:xfrm>
          <a:prstGeom prst="rect">
            <a:avLst/>
          </a:prstGeom>
        </p:spPr>
      </p:pic>
      <p:pic>
        <p:nvPicPr>
          <p:cNvPr id="7" name="Picture 6">
            <a:extLst>
              <a:ext uri="{FF2B5EF4-FFF2-40B4-BE49-F238E27FC236}">
                <a16:creationId xmlns:a16="http://schemas.microsoft.com/office/drawing/2014/main" id="{A9189064-508E-654C-BE08-3A12C90C79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51597" y="5872047"/>
            <a:ext cx="1116604" cy="1116604"/>
          </a:xfrm>
          <a:prstGeom prst="rect">
            <a:avLst/>
          </a:prstGeom>
        </p:spPr>
      </p:pic>
    </p:spTree>
    <p:custDataLst>
      <p:tags r:id="rId1"/>
    </p:custDataLst>
    <p:extLst>
      <p:ext uri="{BB962C8B-B14F-4D97-AF65-F5344CB8AC3E}">
        <p14:creationId xmlns:p14="http://schemas.microsoft.com/office/powerpoint/2010/main" val="32388082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Cas </a:t>
            </a:r>
            <a:r>
              <a:rPr lang="en-US" dirty="0" err="1"/>
              <a:t>d'utilisation</a:t>
            </a:r>
            <a:r>
              <a:rPr lang="en-US" dirty="0"/>
              <a:t> courants</a:t>
            </a:r>
          </a:p>
        </p:txBody>
      </p:sp>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1941" t="3143" r="1806" b="8178"/>
          <a:stretch/>
        </p:blipFill>
        <p:spPr>
          <a:xfrm>
            <a:off x="10332720" y="1463040"/>
            <a:ext cx="1650248" cy="1520393"/>
          </a:xfrm>
          <a:prstGeom prst="rect">
            <a:avLst/>
          </a:prstGeom>
        </p:spPr>
      </p:pic>
      <p:sp>
        <p:nvSpPr>
          <p:cNvPr id="6" name="Content Placeholder 3">
            <a:extLst>
              <a:ext uri="{FF2B5EF4-FFF2-40B4-BE49-F238E27FC236}">
                <a16:creationId xmlns:a16="http://schemas.microsoft.com/office/drawing/2014/main" id="{D0F37895-00DE-2B4D-8B0D-E08599D01643}"/>
              </a:ext>
            </a:extLst>
          </p:cNvPr>
          <p:cNvSpPr>
            <a:spLocks noGrp="1"/>
          </p:cNvSpPr>
          <p:nvPr>
            <p:ph idx="1"/>
          </p:nvPr>
        </p:nvSpPr>
        <p:spPr>
          <a:xfrm>
            <a:off x="238539" y="1440305"/>
            <a:ext cx="10515600" cy="4913308"/>
          </a:xfrm>
        </p:spPr>
        <p:txBody>
          <a:bodyPr>
            <a:normAutofit/>
          </a:bodyPr>
          <a:lstStyle/>
          <a:p>
            <a:pPr marL="457200" indent="-457200" algn="just">
              <a:lnSpc>
                <a:spcPct val="110000"/>
              </a:lnSpc>
              <a:spcBef>
                <a:spcPts val="800"/>
              </a:spcBef>
            </a:pPr>
            <a:r>
              <a:rPr lang="fr-FR" dirty="0"/>
              <a:t>Stockage des actifs de l'application</a:t>
            </a:r>
            <a:endParaRPr lang="en-US" dirty="0"/>
          </a:p>
          <a:p>
            <a:pPr marL="457200" indent="-457200" algn="just">
              <a:lnSpc>
                <a:spcPct val="110000"/>
              </a:lnSpc>
              <a:spcBef>
                <a:spcPts val="800"/>
              </a:spcBef>
            </a:pPr>
            <a:r>
              <a:rPr lang="en-US" dirty="0" err="1"/>
              <a:t>Hébergement</a:t>
            </a:r>
            <a:r>
              <a:rPr lang="en-US" dirty="0"/>
              <a:t> web </a:t>
            </a:r>
            <a:r>
              <a:rPr lang="en-US" dirty="0" err="1"/>
              <a:t>statique</a:t>
            </a:r>
            <a:endParaRPr lang="en-US" dirty="0"/>
          </a:p>
          <a:p>
            <a:pPr marL="457200" indent="-457200" algn="just">
              <a:lnSpc>
                <a:spcPct val="110000"/>
              </a:lnSpc>
              <a:spcBef>
                <a:spcPts val="800"/>
              </a:spcBef>
            </a:pPr>
            <a:r>
              <a:rPr lang="fr-FR" dirty="0"/>
              <a:t>Sauvegarde et reprise après sinistre </a:t>
            </a:r>
            <a:r>
              <a:rPr lang="en-US" dirty="0"/>
              <a:t>(DR)</a:t>
            </a:r>
          </a:p>
          <a:p>
            <a:pPr marL="457200" indent="-457200" algn="just">
              <a:lnSpc>
                <a:spcPct val="110000"/>
              </a:lnSpc>
              <a:spcBef>
                <a:spcPts val="800"/>
              </a:spcBef>
            </a:pPr>
            <a:r>
              <a:rPr lang="fr-FR" dirty="0"/>
              <a:t>Zone de transit pour le big data</a:t>
            </a:r>
          </a:p>
          <a:p>
            <a:pPr marL="457200" indent="-457200" algn="just">
              <a:lnSpc>
                <a:spcPct val="110000"/>
              </a:lnSpc>
              <a:spcBef>
                <a:spcPts val="800"/>
              </a:spcBef>
            </a:pPr>
            <a:r>
              <a:rPr lang="en-US" i="1" dirty="0"/>
              <a:t>Many more….</a:t>
            </a:r>
            <a:endParaRPr lang="en-US" sz="2600" i="1" dirty="0"/>
          </a:p>
        </p:txBody>
      </p:sp>
      <p:pic>
        <p:nvPicPr>
          <p:cNvPr id="8" name="Picture 7">
            <a:extLst>
              <a:ext uri="{FF2B5EF4-FFF2-40B4-BE49-F238E27FC236}">
                <a16:creationId xmlns:a16="http://schemas.microsoft.com/office/drawing/2014/main" id="{831865A5-67B8-EB45-8934-892E7A6313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51597" y="5872047"/>
            <a:ext cx="1116604" cy="1116604"/>
          </a:xfrm>
          <a:prstGeom prst="rect">
            <a:avLst/>
          </a:prstGeom>
        </p:spPr>
      </p:pic>
    </p:spTree>
    <p:custDataLst>
      <p:tags r:id="rId1"/>
    </p:custDataLst>
    <p:extLst>
      <p:ext uri="{BB962C8B-B14F-4D97-AF65-F5344CB8AC3E}">
        <p14:creationId xmlns:p14="http://schemas.microsoft.com/office/powerpoint/2010/main" val="506845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D67E4-BDC1-B340-8993-E1E72418A01F}"/>
              </a:ext>
            </a:extLst>
          </p:cNvPr>
          <p:cNvSpPr>
            <a:spLocks noGrp="1"/>
          </p:cNvSpPr>
          <p:nvPr>
            <p:ph type="title"/>
          </p:nvPr>
        </p:nvSpPr>
        <p:spPr/>
        <p:txBody>
          <a:bodyPr/>
          <a:lstStyle/>
          <a:p>
            <a:r>
              <a:rPr lang="en-US" dirty="0"/>
              <a:t>Objectif de </a:t>
            </a:r>
            <a:r>
              <a:rPr lang="en-US" dirty="0" err="1"/>
              <a:t>ce</a:t>
            </a:r>
            <a:r>
              <a:rPr lang="en-US" dirty="0"/>
              <a:t> module</a:t>
            </a:r>
          </a:p>
        </p:txBody>
      </p:sp>
      <p:sp>
        <p:nvSpPr>
          <p:cNvPr id="4" name="Content Placeholder 2">
            <a:extLst>
              <a:ext uri="{FF2B5EF4-FFF2-40B4-BE49-F238E27FC236}">
                <a16:creationId xmlns:a16="http://schemas.microsoft.com/office/drawing/2014/main" id="{AA03B58E-9CA1-F041-8923-2FE03FDDD563}"/>
              </a:ext>
            </a:extLst>
          </p:cNvPr>
          <p:cNvSpPr>
            <a:spLocks noGrp="1"/>
          </p:cNvSpPr>
          <p:nvPr>
            <p:ph idx="1"/>
          </p:nvPr>
        </p:nvSpPr>
        <p:spPr>
          <a:xfrm>
            <a:off x="527537" y="1307933"/>
            <a:ext cx="11359663" cy="3296978"/>
          </a:xfrm>
        </p:spPr>
        <p:txBody>
          <a:bodyPr anchor="ctr">
            <a:noAutofit/>
          </a:bodyPr>
          <a:lstStyle/>
          <a:p>
            <a:pPr marL="219075" lvl="1" indent="0" defTabSz="342900">
              <a:lnSpc>
                <a:spcPct val="150000"/>
              </a:lnSpc>
              <a:spcBef>
                <a:spcPts val="0"/>
              </a:spcBef>
              <a:spcAft>
                <a:spcPts val="600"/>
              </a:spcAft>
              <a:buClr>
                <a:schemeClr val="accent1"/>
              </a:buClr>
              <a:buNone/>
              <a:tabLst>
                <a:tab pos="8461375" algn="r"/>
              </a:tabLst>
            </a:pPr>
            <a:r>
              <a:rPr lang="fr-FR" sz="2800" dirty="0"/>
              <a:t>Discuter des concepts clés liés au stockage</a:t>
            </a:r>
            <a:r>
              <a:rPr lang="en-US" sz="2800" dirty="0"/>
              <a:t>:</a:t>
            </a:r>
          </a:p>
          <a:p>
            <a:pPr marL="682625" lvl="1" indent="-463550" defTabSz="342900">
              <a:lnSpc>
                <a:spcPct val="150000"/>
              </a:lnSpc>
              <a:spcBef>
                <a:spcPts val="0"/>
              </a:spcBef>
              <a:spcAft>
                <a:spcPts val="600"/>
              </a:spcAft>
              <a:buClr>
                <a:schemeClr val="accent1"/>
              </a:buClr>
              <a:tabLst>
                <a:tab pos="8461375" algn="r"/>
              </a:tabLst>
            </a:pPr>
            <a:r>
              <a:rPr lang="fr-FR" sz="2800" dirty="0"/>
              <a:t>Comprendre les différences entre les différents types de stockage</a:t>
            </a:r>
            <a:endParaRPr lang="en-US" sz="2800" dirty="0"/>
          </a:p>
          <a:p>
            <a:pPr marL="682625" lvl="1" indent="-463550" defTabSz="342900">
              <a:lnSpc>
                <a:spcPct val="150000"/>
              </a:lnSpc>
              <a:spcBef>
                <a:spcPts val="0"/>
              </a:spcBef>
              <a:spcAft>
                <a:spcPts val="600"/>
              </a:spcAft>
              <a:buClr>
                <a:schemeClr val="accent1"/>
              </a:buClr>
              <a:tabLst>
                <a:tab pos="8461375" algn="r"/>
              </a:tabLst>
            </a:pPr>
            <a:r>
              <a:rPr lang="fr-FR" sz="2800" dirty="0"/>
              <a:t>Passez en revue les prix de base qui différencient les solutions de stockage</a:t>
            </a:r>
            <a:endParaRPr lang="en-US" sz="2800" dirty="0"/>
          </a:p>
        </p:txBody>
      </p:sp>
    </p:spTree>
    <p:extLst>
      <p:ext uri="{BB962C8B-B14F-4D97-AF65-F5344CB8AC3E}">
        <p14:creationId xmlns:p14="http://schemas.microsoft.com/office/powerpoint/2010/main" val="25839730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Tarification</a:t>
            </a:r>
            <a:r>
              <a:rPr lang="en-US" dirty="0"/>
              <a:t> </a:t>
            </a:r>
            <a:r>
              <a:rPr lang="en-US" dirty="0" err="1"/>
              <a:t>d'Amazon</a:t>
            </a:r>
            <a:r>
              <a:rPr lang="en-US" dirty="0"/>
              <a:t> S3</a:t>
            </a:r>
          </a:p>
        </p:txBody>
      </p:sp>
      <p:sp>
        <p:nvSpPr>
          <p:cNvPr id="3" name="Content Placeholder 2"/>
          <p:cNvSpPr>
            <a:spLocks noGrp="1"/>
          </p:cNvSpPr>
          <p:nvPr>
            <p:ph idx="1"/>
          </p:nvPr>
        </p:nvSpPr>
        <p:spPr>
          <a:xfrm>
            <a:off x="238539" y="1440305"/>
            <a:ext cx="11340548" cy="4913308"/>
          </a:xfrm>
        </p:spPr>
        <p:txBody>
          <a:bodyPr>
            <a:normAutofit/>
          </a:bodyPr>
          <a:lstStyle/>
          <a:p>
            <a:pPr marL="457200" indent="-457200" algn="just">
              <a:spcAft>
                <a:spcPts val="800"/>
              </a:spcAft>
            </a:pPr>
            <a:r>
              <a:rPr lang="fr-FR" dirty="0"/>
              <a:t>Payez uniquement pour ce que vous utilisez, y compris</a:t>
            </a:r>
            <a:r>
              <a:rPr lang="en-US" dirty="0"/>
              <a:t>:</a:t>
            </a:r>
          </a:p>
          <a:p>
            <a:pPr marL="914400" lvl="1" indent="-457200">
              <a:lnSpc>
                <a:spcPct val="120000"/>
              </a:lnSpc>
              <a:spcBef>
                <a:spcPts val="0"/>
              </a:spcBef>
            </a:pPr>
            <a:r>
              <a:rPr lang="en-US" dirty="0"/>
              <a:t>Go par </a:t>
            </a:r>
            <a:r>
              <a:rPr lang="en-US" dirty="0" err="1"/>
              <a:t>mois</a:t>
            </a:r>
            <a:endParaRPr lang="en-US" dirty="0"/>
          </a:p>
          <a:p>
            <a:pPr marL="914400" lvl="1" indent="-457200">
              <a:lnSpc>
                <a:spcPct val="120000"/>
              </a:lnSpc>
              <a:spcBef>
                <a:spcPts val="0"/>
              </a:spcBef>
            </a:pPr>
            <a:r>
              <a:rPr lang="fr-FR" dirty="0"/>
              <a:t>Transfert OUT vers d'autres régions</a:t>
            </a:r>
          </a:p>
          <a:p>
            <a:pPr marL="914400" lvl="1" indent="-457200">
              <a:lnSpc>
                <a:spcPct val="120000"/>
              </a:lnSpc>
              <a:spcBef>
                <a:spcPts val="0"/>
              </a:spcBef>
            </a:pPr>
            <a:r>
              <a:rPr lang="en-US" dirty="0" err="1"/>
              <a:t>Requête</a:t>
            </a:r>
            <a:r>
              <a:rPr lang="en-US" dirty="0"/>
              <a:t> PUT, COPY, POST, LIST et GET</a:t>
            </a:r>
          </a:p>
          <a:p>
            <a:pPr marL="234945" lvl="1" indent="0">
              <a:spcAft>
                <a:spcPts val="800"/>
              </a:spcAft>
              <a:buNone/>
            </a:pPr>
            <a:endParaRPr lang="en-US" sz="1333" dirty="0"/>
          </a:p>
          <a:p>
            <a:pPr indent="-457200">
              <a:spcAft>
                <a:spcPts val="800"/>
              </a:spcAft>
            </a:pPr>
            <a:r>
              <a:rPr lang="fr-FR" dirty="0"/>
              <a:t>Vous n'avez PAS à payer pour</a:t>
            </a:r>
            <a:r>
              <a:rPr lang="en-US" dirty="0"/>
              <a:t>:</a:t>
            </a:r>
          </a:p>
          <a:p>
            <a:pPr marL="914400" lvl="1" indent="-457200">
              <a:lnSpc>
                <a:spcPct val="120000"/>
              </a:lnSpc>
              <a:spcBef>
                <a:spcPts val="0"/>
              </a:spcBef>
            </a:pPr>
            <a:r>
              <a:rPr lang="en-US" dirty="0" err="1"/>
              <a:t>Transferts</a:t>
            </a:r>
            <a:r>
              <a:rPr lang="en-US" dirty="0"/>
              <a:t> IN </a:t>
            </a:r>
            <a:r>
              <a:rPr lang="en-US" dirty="0" err="1"/>
              <a:t>vers</a:t>
            </a:r>
            <a:r>
              <a:rPr lang="en-US" dirty="0"/>
              <a:t> Amazon S3.</a:t>
            </a:r>
          </a:p>
          <a:p>
            <a:pPr marL="914400" lvl="1" indent="-457200">
              <a:lnSpc>
                <a:spcPct val="120000"/>
              </a:lnSpc>
              <a:spcBef>
                <a:spcPts val="0"/>
              </a:spcBef>
            </a:pPr>
            <a:r>
              <a:rPr lang="fr-FR" dirty="0"/>
              <a:t>Transferts OUT d'Amazon S3 vers Amazon </a:t>
            </a:r>
            <a:r>
              <a:rPr lang="fr-FR" dirty="0" err="1"/>
              <a:t>CloudFront</a:t>
            </a:r>
            <a:r>
              <a:rPr lang="fr-FR" dirty="0"/>
              <a:t> ou Amazon EC2 dans la même région</a:t>
            </a:r>
            <a:r>
              <a:rPr lang="en-US" dirty="0"/>
              <a:t>.</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1597" y="5872047"/>
            <a:ext cx="1116604" cy="1116604"/>
          </a:xfrm>
          <a:prstGeom prst="rect">
            <a:avLst/>
          </a:prstGeom>
        </p:spPr>
      </p:pic>
    </p:spTree>
    <p:custDataLst>
      <p:tags r:id="rId1"/>
    </p:custDataLst>
    <p:extLst>
      <p:ext uri="{BB962C8B-B14F-4D97-AF65-F5344CB8AC3E}">
        <p14:creationId xmlns:p14="http://schemas.microsoft.com/office/powerpoint/2010/main" val="30517929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a:t>Amazon S3 : </a:t>
            </a:r>
            <a:r>
              <a:rPr lang="en-US" dirty="0" err="1"/>
              <a:t>tarification</a:t>
            </a:r>
            <a:r>
              <a:rPr lang="en-US" dirty="0"/>
              <a:t> du stockage</a:t>
            </a:r>
          </a:p>
        </p:txBody>
      </p:sp>
      <p:sp>
        <p:nvSpPr>
          <p:cNvPr id="5" name="Content Placeholder 2"/>
          <p:cNvSpPr>
            <a:spLocks noGrp="1"/>
          </p:cNvSpPr>
          <p:nvPr>
            <p:ph idx="1"/>
          </p:nvPr>
        </p:nvSpPr>
        <p:spPr/>
        <p:txBody>
          <a:bodyPr>
            <a:normAutofit lnSpcReduction="10000"/>
          </a:bodyPr>
          <a:lstStyle/>
          <a:p>
            <a:pPr marL="0" indent="0">
              <a:buNone/>
            </a:pPr>
            <a:r>
              <a:rPr lang="fr-FR" b="1" dirty="0"/>
              <a:t>Pour estimer les coûts d'Amazon S3, tenez compte des éléments suivants </a:t>
            </a:r>
            <a:r>
              <a:rPr lang="en-US" b="1" dirty="0"/>
              <a:t>:</a:t>
            </a:r>
          </a:p>
          <a:p>
            <a:pPr marL="514350" indent="-514350">
              <a:buFont typeface="+mj-lt"/>
              <a:buAutoNum type="arabicPeriod"/>
            </a:pPr>
            <a:r>
              <a:rPr lang="fr-FR"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Types de classes de stockage </a:t>
            </a: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a:t>
            </a:r>
          </a:p>
          <a:p>
            <a:pPr marL="922338" lvl="1" indent="-465138"/>
            <a:r>
              <a:rPr lang="en-US" sz="2800" dirty="0"/>
              <a:t>Stockage standard</a:t>
            </a:r>
          </a:p>
          <a:p>
            <a:pPr marL="1384300" lvl="2" indent="-469900"/>
            <a:r>
              <a:rPr lang="en-US" sz="2400" dirty="0"/>
              <a:t>99,999999999% de </a:t>
            </a:r>
            <a:r>
              <a:rPr lang="en-US" sz="2400" dirty="0" err="1"/>
              <a:t>durabilité</a:t>
            </a:r>
            <a:endParaRPr lang="en-US" sz="2400" dirty="0"/>
          </a:p>
          <a:p>
            <a:pPr marL="1384300" lvl="2" indent="-469900"/>
            <a:r>
              <a:rPr lang="en-US" sz="2400" dirty="0"/>
              <a:t>99,99% de </a:t>
            </a:r>
            <a:r>
              <a:rPr lang="en-US" sz="2400" dirty="0" err="1"/>
              <a:t>disponibilité</a:t>
            </a:r>
            <a:endParaRPr lang="en-US" sz="2400" dirty="0"/>
          </a:p>
          <a:p>
            <a:pPr marL="981075" lvl="1" indent="-523875"/>
            <a:r>
              <a:rPr lang="en-US" sz="2800" dirty="0"/>
              <a:t>Standard-Infrequent Access (SIA)</a:t>
            </a:r>
          </a:p>
          <a:p>
            <a:pPr marL="1384300" lvl="2" indent="-469900"/>
            <a:r>
              <a:rPr lang="en-US" sz="2400" dirty="0"/>
              <a:t>99,999999999% de </a:t>
            </a:r>
            <a:r>
              <a:rPr lang="en-US" sz="2400" dirty="0" err="1"/>
              <a:t>durabilité</a:t>
            </a:r>
            <a:endParaRPr lang="en-US" sz="2400" dirty="0"/>
          </a:p>
          <a:p>
            <a:pPr marL="1384300" lvl="2" indent="-469900"/>
            <a:r>
              <a:rPr lang="en-US" sz="2400" dirty="0"/>
              <a:t>99,99% de </a:t>
            </a:r>
            <a:r>
              <a:rPr lang="en-US" sz="2400" dirty="0" err="1"/>
              <a:t>disponibilité</a:t>
            </a:r>
            <a:endParaRPr lang="en-US" sz="2400" dirty="0"/>
          </a:p>
          <a:p>
            <a:pPr marL="514350" indent="-514350">
              <a:buFont typeface="+mj-lt"/>
              <a:buAutoNum type="arabicPeriod"/>
            </a:pP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Taille du stockage:</a:t>
            </a:r>
          </a:p>
          <a:p>
            <a:pPr marL="922338" lvl="1" indent="-465138"/>
            <a:r>
              <a:rPr lang="fr-FR" dirty="0"/>
              <a:t>Le nombre et la taille des objets</a:t>
            </a:r>
          </a:p>
          <a:p>
            <a:pPr marL="922338" lvl="1" indent="-465138"/>
            <a:r>
              <a:rPr lang="en-US" dirty="0"/>
              <a:t>Type of stockage</a:t>
            </a:r>
          </a:p>
          <a:p>
            <a:pPr lvl="1"/>
            <a:endParaRPr lang="en-US" dirty="0"/>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pic>
        <p:nvPicPr>
          <p:cNvPr id="6" name="Picture 5">
            <a:extLst>
              <a:ext uri="{FF2B5EF4-FFF2-40B4-BE49-F238E27FC236}">
                <a16:creationId xmlns:a16="http://schemas.microsoft.com/office/drawing/2014/main" id="{4A45CDE4-0926-8A47-9FD7-923EDEA798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32575" y="5672229"/>
            <a:ext cx="914401" cy="1097280"/>
          </a:xfrm>
          <a:prstGeom prst="rect">
            <a:avLst/>
          </a:prstGeom>
        </p:spPr>
      </p:pic>
    </p:spTree>
    <p:custDataLst>
      <p:tags r:id="rId1"/>
    </p:custDataLst>
    <p:extLst>
      <p:ext uri="{BB962C8B-B14F-4D97-AF65-F5344CB8AC3E}">
        <p14:creationId xmlns:p14="http://schemas.microsoft.com/office/powerpoint/2010/main" val="317067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5">
                                            <p:txEl>
                                              <p:pRg st="0" end="0"/>
                                            </p:txEl>
                                          </p:spTgt>
                                        </p:tgtEl>
                                        <p:attrNameLst>
                                          <p:attrName>style.color</p:attrName>
                                        </p:attrNameLst>
                                      </p:cBhvr>
                                      <p:to>
                                        <p:clrVal>
                                          <a:schemeClr val="accent2"/>
                                        </p:clrVal>
                                      </p:to>
                                    </p:set>
                                    <p:set>
                                      <p:cBhvr>
                                        <p:cTn id="7" dur="500" fill="hold"/>
                                        <p:tgtEl>
                                          <p:spTgt spid="5">
                                            <p:txEl>
                                              <p:pRg st="0" end="0"/>
                                            </p:txEl>
                                          </p:spTgt>
                                        </p:tgtEl>
                                        <p:attrNameLst>
                                          <p:attrName>fillcolor</p:attrName>
                                        </p:attrNameLst>
                                      </p:cBhvr>
                                      <p:to>
                                        <p:clrVal>
                                          <a:schemeClr val="accent2"/>
                                        </p:clrVal>
                                      </p:to>
                                    </p:set>
                                    <p:set>
                                      <p:cBhvr>
                                        <p:cTn id="8" dur="500" fill="hold"/>
                                        <p:tgtEl>
                                          <p:spTgt spid="5">
                                            <p:txEl>
                                              <p:pRg st="0" end="0"/>
                                            </p:txEl>
                                          </p:spTgt>
                                        </p:tgtEl>
                                        <p:attrNameLst>
                                          <p:attrName>fill.type</p:attrName>
                                        </p:attrNameLst>
                                      </p:cBhvr>
                                      <p:to>
                                        <p:strVal val="solid"/>
                                      </p:to>
                                    </p:set>
                                  </p:childTnLst>
                                </p:cTn>
                              </p:par>
                            </p:childTnLst>
                          </p:cTn>
                        </p:par>
                      </p:childTnLst>
                    </p:cTn>
                  </p:par>
                  <p:par>
                    <p:cTn id="9" fill="hold">
                      <p:stCondLst>
                        <p:cond delay="indefinite"/>
                      </p:stCondLst>
                      <p:childTnLst>
                        <p:par>
                          <p:cTn id="10" fill="hold">
                            <p:stCondLst>
                              <p:cond delay="0"/>
                            </p:stCondLst>
                            <p:childTnLst>
                              <p:par>
                                <p:cTn id="11" presetID="16" presetClass="emph" presetSubtype="0" fill="hold" nodeType="clickEffect">
                                  <p:stCondLst>
                                    <p:cond delay="0"/>
                                  </p:stCondLst>
                                  <p:iterate type="lt">
                                    <p:tmPct val="4000"/>
                                  </p:iterate>
                                  <p:childTnLst>
                                    <p:set>
                                      <p:cBhvr override="childStyle">
                                        <p:cTn id="12" dur="500" fill="hold"/>
                                        <p:tgtEl>
                                          <p:spTgt spid="5">
                                            <p:txEl>
                                              <p:pRg st="1" end="1"/>
                                            </p:txEl>
                                          </p:spTgt>
                                        </p:tgtEl>
                                        <p:attrNameLst>
                                          <p:attrName>style.color</p:attrName>
                                        </p:attrNameLst>
                                      </p:cBhvr>
                                      <p:to>
                                        <p:clrVal>
                                          <a:schemeClr val="accent2"/>
                                        </p:clrVal>
                                      </p:to>
                                    </p:set>
                                    <p:set>
                                      <p:cBhvr>
                                        <p:cTn id="13" dur="500" fill="hold"/>
                                        <p:tgtEl>
                                          <p:spTgt spid="5">
                                            <p:txEl>
                                              <p:pRg st="1" end="1"/>
                                            </p:txEl>
                                          </p:spTgt>
                                        </p:tgtEl>
                                        <p:attrNameLst>
                                          <p:attrName>fillcolor</p:attrName>
                                        </p:attrNameLst>
                                      </p:cBhvr>
                                      <p:to>
                                        <p:clrVal>
                                          <a:schemeClr val="accent2"/>
                                        </p:clrVal>
                                      </p:to>
                                    </p:set>
                                    <p:set>
                                      <p:cBhvr>
                                        <p:cTn id="14" dur="500" fill="hold"/>
                                        <p:tgtEl>
                                          <p:spTgt spid="5">
                                            <p:txEl>
                                              <p:pRg st="1" end="1"/>
                                            </p:txEl>
                                          </p:spTgt>
                                        </p:tgtEl>
                                        <p:attrNameLst>
                                          <p:attrName>fill.type</p:attrName>
                                        </p:attrNameLst>
                                      </p:cBhvr>
                                      <p:to>
                                        <p:strVal val="solid"/>
                                      </p:to>
                                    </p:set>
                                  </p:childTnLst>
                                </p:cTn>
                              </p:par>
                            </p:childTnLst>
                          </p:cTn>
                        </p:par>
                      </p:childTnLst>
                    </p:cTn>
                  </p:par>
                  <p:par>
                    <p:cTn id="15" fill="hold">
                      <p:stCondLst>
                        <p:cond delay="indefinite"/>
                      </p:stCondLst>
                      <p:childTnLst>
                        <p:par>
                          <p:cTn id="16" fill="hold">
                            <p:stCondLst>
                              <p:cond delay="0"/>
                            </p:stCondLst>
                            <p:childTnLst>
                              <p:par>
                                <p:cTn id="17" presetID="16" presetClass="emph" presetSubtype="0" fill="hold" nodeType="clickEffect">
                                  <p:stCondLst>
                                    <p:cond delay="0"/>
                                  </p:stCondLst>
                                  <p:iterate type="lt">
                                    <p:tmPct val="4000"/>
                                  </p:iterate>
                                  <p:childTnLst>
                                    <p:set>
                                      <p:cBhvr override="childStyle">
                                        <p:cTn id="18" dur="500" fill="hold"/>
                                        <p:tgtEl>
                                          <p:spTgt spid="5">
                                            <p:txEl>
                                              <p:pRg st="2" end="2"/>
                                            </p:txEl>
                                          </p:spTgt>
                                        </p:tgtEl>
                                        <p:attrNameLst>
                                          <p:attrName>style.color</p:attrName>
                                        </p:attrNameLst>
                                      </p:cBhvr>
                                      <p:to>
                                        <p:clrVal>
                                          <a:schemeClr val="accent2"/>
                                        </p:clrVal>
                                      </p:to>
                                    </p:set>
                                    <p:set>
                                      <p:cBhvr>
                                        <p:cTn id="19" dur="500" fill="hold"/>
                                        <p:tgtEl>
                                          <p:spTgt spid="5">
                                            <p:txEl>
                                              <p:pRg st="2" end="2"/>
                                            </p:txEl>
                                          </p:spTgt>
                                        </p:tgtEl>
                                        <p:attrNameLst>
                                          <p:attrName>fillcolor</p:attrName>
                                        </p:attrNameLst>
                                      </p:cBhvr>
                                      <p:to>
                                        <p:clrVal>
                                          <a:schemeClr val="accent2"/>
                                        </p:clrVal>
                                      </p:to>
                                    </p:set>
                                    <p:set>
                                      <p:cBhvr>
                                        <p:cTn id="20" dur="500" fill="hold"/>
                                        <p:tgtEl>
                                          <p:spTgt spid="5">
                                            <p:txEl>
                                              <p:pRg st="2" end="2"/>
                                            </p:txEl>
                                          </p:spTgt>
                                        </p:tgtEl>
                                        <p:attrNameLst>
                                          <p:attrName>fill.type</p:attrName>
                                        </p:attrNameLst>
                                      </p:cBhvr>
                                      <p:to>
                                        <p:strVal val="solid"/>
                                      </p:to>
                                    </p:set>
                                  </p:childTnLst>
                                </p:cTn>
                              </p:par>
                            </p:childTnLst>
                          </p:cTn>
                        </p:par>
                      </p:childTnLst>
                    </p:cTn>
                  </p:par>
                  <p:par>
                    <p:cTn id="21" fill="hold">
                      <p:stCondLst>
                        <p:cond delay="indefinite"/>
                      </p:stCondLst>
                      <p:childTnLst>
                        <p:par>
                          <p:cTn id="22" fill="hold">
                            <p:stCondLst>
                              <p:cond delay="0"/>
                            </p:stCondLst>
                            <p:childTnLst>
                              <p:par>
                                <p:cTn id="23" presetID="16" presetClass="emph" presetSubtype="0" fill="hold" nodeType="clickEffect">
                                  <p:stCondLst>
                                    <p:cond delay="0"/>
                                  </p:stCondLst>
                                  <p:iterate type="lt">
                                    <p:tmPct val="4000"/>
                                  </p:iterate>
                                  <p:childTnLst>
                                    <p:set>
                                      <p:cBhvr override="childStyle">
                                        <p:cTn id="24" dur="500" fill="hold"/>
                                        <p:tgtEl>
                                          <p:spTgt spid="5">
                                            <p:txEl>
                                              <p:pRg st="3" end="3"/>
                                            </p:txEl>
                                          </p:spTgt>
                                        </p:tgtEl>
                                        <p:attrNameLst>
                                          <p:attrName>style.color</p:attrName>
                                        </p:attrNameLst>
                                      </p:cBhvr>
                                      <p:to>
                                        <p:clrVal>
                                          <a:schemeClr val="accent2"/>
                                        </p:clrVal>
                                      </p:to>
                                    </p:set>
                                    <p:set>
                                      <p:cBhvr>
                                        <p:cTn id="25" dur="500" fill="hold"/>
                                        <p:tgtEl>
                                          <p:spTgt spid="5">
                                            <p:txEl>
                                              <p:pRg st="3" end="3"/>
                                            </p:txEl>
                                          </p:spTgt>
                                        </p:tgtEl>
                                        <p:attrNameLst>
                                          <p:attrName>fillcolor</p:attrName>
                                        </p:attrNameLst>
                                      </p:cBhvr>
                                      <p:to>
                                        <p:clrVal>
                                          <a:schemeClr val="accent2"/>
                                        </p:clrVal>
                                      </p:to>
                                    </p:set>
                                    <p:set>
                                      <p:cBhvr>
                                        <p:cTn id="26" dur="500" fill="hold"/>
                                        <p:tgtEl>
                                          <p:spTgt spid="5">
                                            <p:txEl>
                                              <p:pRg st="3" end="3"/>
                                            </p:txEl>
                                          </p:spTgt>
                                        </p:tgtEl>
                                        <p:attrNameLst>
                                          <p:attrName>fill.type</p:attrName>
                                        </p:attrNameLst>
                                      </p:cBhvr>
                                      <p:to>
                                        <p:strVal val="solid"/>
                                      </p:to>
                                    </p:set>
                                  </p:childTnLst>
                                </p:cTn>
                              </p:par>
                            </p:childTnLst>
                          </p:cTn>
                        </p:par>
                      </p:childTnLst>
                    </p:cTn>
                  </p:par>
                  <p:par>
                    <p:cTn id="27" fill="hold">
                      <p:stCondLst>
                        <p:cond delay="indefinite"/>
                      </p:stCondLst>
                      <p:childTnLst>
                        <p:par>
                          <p:cTn id="28" fill="hold">
                            <p:stCondLst>
                              <p:cond delay="0"/>
                            </p:stCondLst>
                            <p:childTnLst>
                              <p:par>
                                <p:cTn id="29" presetID="16" presetClass="emph" presetSubtype="0" fill="hold" nodeType="clickEffect">
                                  <p:stCondLst>
                                    <p:cond delay="0"/>
                                  </p:stCondLst>
                                  <p:iterate type="lt">
                                    <p:tmPct val="4000"/>
                                  </p:iterate>
                                  <p:childTnLst>
                                    <p:set>
                                      <p:cBhvr override="childStyle">
                                        <p:cTn id="30" dur="500" fill="hold"/>
                                        <p:tgtEl>
                                          <p:spTgt spid="5">
                                            <p:txEl>
                                              <p:pRg st="4" end="4"/>
                                            </p:txEl>
                                          </p:spTgt>
                                        </p:tgtEl>
                                        <p:attrNameLst>
                                          <p:attrName>style.color</p:attrName>
                                        </p:attrNameLst>
                                      </p:cBhvr>
                                      <p:to>
                                        <p:clrVal>
                                          <a:schemeClr val="accent2"/>
                                        </p:clrVal>
                                      </p:to>
                                    </p:set>
                                    <p:set>
                                      <p:cBhvr>
                                        <p:cTn id="31" dur="500" fill="hold"/>
                                        <p:tgtEl>
                                          <p:spTgt spid="5">
                                            <p:txEl>
                                              <p:pRg st="4" end="4"/>
                                            </p:txEl>
                                          </p:spTgt>
                                        </p:tgtEl>
                                        <p:attrNameLst>
                                          <p:attrName>fillcolor</p:attrName>
                                        </p:attrNameLst>
                                      </p:cBhvr>
                                      <p:to>
                                        <p:clrVal>
                                          <a:schemeClr val="accent2"/>
                                        </p:clrVal>
                                      </p:to>
                                    </p:set>
                                    <p:set>
                                      <p:cBhvr>
                                        <p:cTn id="32" dur="500" fill="hold"/>
                                        <p:tgtEl>
                                          <p:spTgt spid="5">
                                            <p:txEl>
                                              <p:pRg st="4" end="4"/>
                                            </p:txEl>
                                          </p:spTgt>
                                        </p:tgtEl>
                                        <p:attrNameLst>
                                          <p:attrName>fill.type</p:attrName>
                                        </p:attrNameLst>
                                      </p:cBhvr>
                                      <p:to>
                                        <p:strVal val="solid"/>
                                      </p:to>
                                    </p:set>
                                  </p:childTnLst>
                                </p:cTn>
                              </p:par>
                            </p:childTnLst>
                          </p:cTn>
                        </p:par>
                      </p:childTnLst>
                    </p:cTn>
                  </p:par>
                  <p:par>
                    <p:cTn id="33" fill="hold">
                      <p:stCondLst>
                        <p:cond delay="indefinite"/>
                      </p:stCondLst>
                      <p:childTnLst>
                        <p:par>
                          <p:cTn id="34" fill="hold">
                            <p:stCondLst>
                              <p:cond delay="0"/>
                            </p:stCondLst>
                            <p:childTnLst>
                              <p:par>
                                <p:cTn id="35" presetID="16" presetClass="emph" presetSubtype="0" fill="hold" nodeType="clickEffect">
                                  <p:stCondLst>
                                    <p:cond delay="0"/>
                                  </p:stCondLst>
                                  <p:iterate type="lt">
                                    <p:tmPct val="4000"/>
                                  </p:iterate>
                                  <p:childTnLst>
                                    <p:set>
                                      <p:cBhvr override="childStyle">
                                        <p:cTn id="36" dur="500" fill="hold"/>
                                        <p:tgtEl>
                                          <p:spTgt spid="5">
                                            <p:txEl>
                                              <p:pRg st="5" end="5"/>
                                            </p:txEl>
                                          </p:spTgt>
                                        </p:tgtEl>
                                        <p:attrNameLst>
                                          <p:attrName>style.color</p:attrName>
                                        </p:attrNameLst>
                                      </p:cBhvr>
                                      <p:to>
                                        <p:clrVal>
                                          <a:schemeClr val="accent2"/>
                                        </p:clrVal>
                                      </p:to>
                                    </p:set>
                                    <p:set>
                                      <p:cBhvr>
                                        <p:cTn id="37" dur="500" fill="hold"/>
                                        <p:tgtEl>
                                          <p:spTgt spid="5">
                                            <p:txEl>
                                              <p:pRg st="5" end="5"/>
                                            </p:txEl>
                                          </p:spTgt>
                                        </p:tgtEl>
                                        <p:attrNameLst>
                                          <p:attrName>fillcolor</p:attrName>
                                        </p:attrNameLst>
                                      </p:cBhvr>
                                      <p:to>
                                        <p:clrVal>
                                          <a:schemeClr val="accent2"/>
                                        </p:clrVal>
                                      </p:to>
                                    </p:set>
                                    <p:set>
                                      <p:cBhvr>
                                        <p:cTn id="38" dur="500" fill="hold"/>
                                        <p:tgtEl>
                                          <p:spTgt spid="5">
                                            <p:txEl>
                                              <p:pRg st="5" end="5"/>
                                            </p:txEl>
                                          </p:spTgt>
                                        </p:tgtEl>
                                        <p:attrNameLst>
                                          <p:attrName>fill.type</p:attrName>
                                        </p:attrNameLst>
                                      </p:cBhvr>
                                      <p:to>
                                        <p:strVal val="solid"/>
                                      </p:to>
                                    </p:set>
                                  </p:childTnLst>
                                </p:cTn>
                              </p:par>
                            </p:childTnLst>
                          </p:cTn>
                        </p:par>
                      </p:childTnLst>
                    </p:cTn>
                  </p:par>
                  <p:par>
                    <p:cTn id="39" fill="hold">
                      <p:stCondLst>
                        <p:cond delay="indefinite"/>
                      </p:stCondLst>
                      <p:childTnLst>
                        <p:par>
                          <p:cTn id="40" fill="hold">
                            <p:stCondLst>
                              <p:cond delay="0"/>
                            </p:stCondLst>
                            <p:childTnLst>
                              <p:par>
                                <p:cTn id="41" presetID="16" presetClass="emph" presetSubtype="0" fill="hold" nodeType="clickEffect">
                                  <p:stCondLst>
                                    <p:cond delay="0"/>
                                  </p:stCondLst>
                                  <p:iterate type="lt">
                                    <p:tmPct val="4000"/>
                                  </p:iterate>
                                  <p:childTnLst>
                                    <p:set>
                                      <p:cBhvr override="childStyle">
                                        <p:cTn id="42" dur="500" fill="hold"/>
                                        <p:tgtEl>
                                          <p:spTgt spid="5">
                                            <p:txEl>
                                              <p:pRg st="8" end="8"/>
                                            </p:txEl>
                                          </p:spTgt>
                                        </p:tgtEl>
                                        <p:attrNameLst>
                                          <p:attrName>style.color</p:attrName>
                                        </p:attrNameLst>
                                      </p:cBhvr>
                                      <p:to>
                                        <p:clrVal>
                                          <a:schemeClr val="accent2"/>
                                        </p:clrVal>
                                      </p:to>
                                    </p:set>
                                    <p:set>
                                      <p:cBhvr>
                                        <p:cTn id="43" dur="500" fill="hold"/>
                                        <p:tgtEl>
                                          <p:spTgt spid="5">
                                            <p:txEl>
                                              <p:pRg st="8" end="8"/>
                                            </p:txEl>
                                          </p:spTgt>
                                        </p:tgtEl>
                                        <p:attrNameLst>
                                          <p:attrName>fillcolor</p:attrName>
                                        </p:attrNameLst>
                                      </p:cBhvr>
                                      <p:to>
                                        <p:clrVal>
                                          <a:schemeClr val="accent2"/>
                                        </p:clrVal>
                                      </p:to>
                                    </p:set>
                                    <p:set>
                                      <p:cBhvr>
                                        <p:cTn id="44" dur="500" fill="hold"/>
                                        <p:tgtEl>
                                          <p:spTgt spid="5">
                                            <p:txEl>
                                              <p:pRg st="8" end="8"/>
                                            </p:txEl>
                                          </p:spTgt>
                                        </p:tgtEl>
                                        <p:attrNameLst>
                                          <p:attrName>fill.type</p:attrName>
                                        </p:attrNameLst>
                                      </p:cBhvr>
                                      <p:to>
                                        <p:strVal val="solid"/>
                                      </p:to>
                                    </p:set>
                                  </p:childTnLst>
                                </p:cTn>
                              </p:par>
                            </p:childTnLst>
                          </p:cTn>
                        </p:par>
                      </p:childTnLst>
                    </p:cTn>
                  </p:par>
                  <p:par>
                    <p:cTn id="45" fill="hold">
                      <p:stCondLst>
                        <p:cond delay="indefinite"/>
                      </p:stCondLst>
                      <p:childTnLst>
                        <p:par>
                          <p:cTn id="46" fill="hold">
                            <p:stCondLst>
                              <p:cond delay="0"/>
                            </p:stCondLst>
                            <p:childTnLst>
                              <p:par>
                                <p:cTn id="47" presetID="16" presetClass="emph" presetSubtype="0" fill="hold" nodeType="clickEffect">
                                  <p:stCondLst>
                                    <p:cond delay="0"/>
                                  </p:stCondLst>
                                  <p:iterate type="lt">
                                    <p:tmPct val="4000"/>
                                  </p:iterate>
                                  <p:childTnLst>
                                    <p:set>
                                      <p:cBhvr override="childStyle">
                                        <p:cTn id="48" dur="500" fill="hold"/>
                                        <p:tgtEl>
                                          <p:spTgt spid="5">
                                            <p:txEl>
                                              <p:pRg st="6" end="6"/>
                                            </p:txEl>
                                          </p:spTgt>
                                        </p:tgtEl>
                                        <p:attrNameLst>
                                          <p:attrName>style.color</p:attrName>
                                        </p:attrNameLst>
                                      </p:cBhvr>
                                      <p:to>
                                        <p:clrVal>
                                          <a:schemeClr val="accent2"/>
                                        </p:clrVal>
                                      </p:to>
                                    </p:set>
                                    <p:set>
                                      <p:cBhvr>
                                        <p:cTn id="49" dur="500" fill="hold"/>
                                        <p:tgtEl>
                                          <p:spTgt spid="5">
                                            <p:txEl>
                                              <p:pRg st="6" end="6"/>
                                            </p:txEl>
                                          </p:spTgt>
                                        </p:tgtEl>
                                        <p:attrNameLst>
                                          <p:attrName>fillcolor</p:attrName>
                                        </p:attrNameLst>
                                      </p:cBhvr>
                                      <p:to>
                                        <p:clrVal>
                                          <a:schemeClr val="accent2"/>
                                        </p:clrVal>
                                      </p:to>
                                    </p:set>
                                    <p:set>
                                      <p:cBhvr>
                                        <p:cTn id="50" dur="500" fill="hold"/>
                                        <p:tgtEl>
                                          <p:spTgt spid="5">
                                            <p:txEl>
                                              <p:pRg st="6" end="6"/>
                                            </p:txEl>
                                          </p:spTgt>
                                        </p:tgtEl>
                                        <p:attrNameLst>
                                          <p:attrName>fill.type</p:attrName>
                                        </p:attrNameLst>
                                      </p:cBhvr>
                                      <p:to>
                                        <p:strVal val="solid"/>
                                      </p:to>
                                    </p:set>
                                  </p:childTnLst>
                                </p:cTn>
                              </p:par>
                            </p:childTnLst>
                          </p:cTn>
                        </p:par>
                      </p:childTnLst>
                    </p:cTn>
                  </p:par>
                  <p:par>
                    <p:cTn id="51" fill="hold">
                      <p:stCondLst>
                        <p:cond delay="indefinite"/>
                      </p:stCondLst>
                      <p:childTnLst>
                        <p:par>
                          <p:cTn id="52" fill="hold">
                            <p:stCondLst>
                              <p:cond delay="0"/>
                            </p:stCondLst>
                            <p:childTnLst>
                              <p:par>
                                <p:cTn id="53" presetID="16" presetClass="emph" presetSubtype="0" fill="hold" nodeType="clickEffect">
                                  <p:stCondLst>
                                    <p:cond delay="0"/>
                                  </p:stCondLst>
                                  <p:iterate type="lt">
                                    <p:tmPct val="4000"/>
                                  </p:iterate>
                                  <p:childTnLst>
                                    <p:set>
                                      <p:cBhvr override="childStyle">
                                        <p:cTn id="54" dur="500" fill="hold"/>
                                        <p:tgtEl>
                                          <p:spTgt spid="5">
                                            <p:txEl>
                                              <p:pRg st="7" end="7"/>
                                            </p:txEl>
                                          </p:spTgt>
                                        </p:tgtEl>
                                        <p:attrNameLst>
                                          <p:attrName>style.color</p:attrName>
                                        </p:attrNameLst>
                                      </p:cBhvr>
                                      <p:to>
                                        <p:clrVal>
                                          <a:schemeClr val="accent2"/>
                                        </p:clrVal>
                                      </p:to>
                                    </p:set>
                                    <p:set>
                                      <p:cBhvr>
                                        <p:cTn id="55" dur="500" fill="hold"/>
                                        <p:tgtEl>
                                          <p:spTgt spid="5">
                                            <p:txEl>
                                              <p:pRg st="7" end="7"/>
                                            </p:txEl>
                                          </p:spTgt>
                                        </p:tgtEl>
                                        <p:attrNameLst>
                                          <p:attrName>fillcolor</p:attrName>
                                        </p:attrNameLst>
                                      </p:cBhvr>
                                      <p:to>
                                        <p:clrVal>
                                          <a:schemeClr val="accent2"/>
                                        </p:clrVal>
                                      </p:to>
                                    </p:set>
                                    <p:set>
                                      <p:cBhvr>
                                        <p:cTn id="56" dur="500" fill="hold"/>
                                        <p:tgtEl>
                                          <p:spTgt spid="5">
                                            <p:txEl>
                                              <p:pRg st="7" end="7"/>
                                            </p:txEl>
                                          </p:spTgt>
                                        </p:tgtEl>
                                        <p:attrNameLst>
                                          <p:attrName>fill.type</p:attrName>
                                        </p:attrNameLst>
                                      </p:cBhvr>
                                      <p:to>
                                        <p:strVal val="solid"/>
                                      </p:to>
                                    </p:set>
                                  </p:childTnLst>
                                </p:cTn>
                              </p:par>
                            </p:childTnLst>
                          </p:cTn>
                        </p:par>
                      </p:childTnLst>
                    </p:cTn>
                  </p:par>
                  <p:par>
                    <p:cTn id="57" fill="hold">
                      <p:stCondLst>
                        <p:cond delay="indefinite"/>
                      </p:stCondLst>
                      <p:childTnLst>
                        <p:par>
                          <p:cTn id="58" fill="hold">
                            <p:stCondLst>
                              <p:cond delay="0"/>
                            </p:stCondLst>
                            <p:childTnLst>
                              <p:par>
                                <p:cTn id="59" presetID="16" presetClass="emph" presetSubtype="0" fill="hold" nodeType="clickEffect">
                                  <p:stCondLst>
                                    <p:cond delay="0"/>
                                  </p:stCondLst>
                                  <p:iterate type="lt">
                                    <p:tmPct val="4000"/>
                                  </p:iterate>
                                  <p:childTnLst>
                                    <p:set>
                                      <p:cBhvr override="childStyle">
                                        <p:cTn id="60" dur="500" fill="hold"/>
                                        <p:tgtEl>
                                          <p:spTgt spid="5">
                                            <p:txEl>
                                              <p:pRg st="9" end="9"/>
                                            </p:txEl>
                                          </p:spTgt>
                                        </p:tgtEl>
                                        <p:attrNameLst>
                                          <p:attrName>style.color</p:attrName>
                                        </p:attrNameLst>
                                      </p:cBhvr>
                                      <p:to>
                                        <p:clrVal>
                                          <a:schemeClr val="accent2"/>
                                        </p:clrVal>
                                      </p:to>
                                    </p:set>
                                    <p:set>
                                      <p:cBhvr>
                                        <p:cTn id="61" dur="500" fill="hold"/>
                                        <p:tgtEl>
                                          <p:spTgt spid="5">
                                            <p:txEl>
                                              <p:pRg st="9" end="9"/>
                                            </p:txEl>
                                          </p:spTgt>
                                        </p:tgtEl>
                                        <p:attrNameLst>
                                          <p:attrName>fillcolor</p:attrName>
                                        </p:attrNameLst>
                                      </p:cBhvr>
                                      <p:to>
                                        <p:clrVal>
                                          <a:schemeClr val="accent2"/>
                                        </p:clrVal>
                                      </p:to>
                                    </p:set>
                                    <p:set>
                                      <p:cBhvr>
                                        <p:cTn id="62" dur="500" fill="hold"/>
                                        <p:tgtEl>
                                          <p:spTgt spid="5">
                                            <p:txEl>
                                              <p:pRg st="9" end="9"/>
                                            </p:txEl>
                                          </p:spTgt>
                                        </p:tgtEl>
                                        <p:attrNameLst>
                                          <p:attrName>fill.type</p:attrName>
                                        </p:attrNameLst>
                                      </p:cBhvr>
                                      <p:to>
                                        <p:strVal val="solid"/>
                                      </p:to>
                                    </p:set>
                                  </p:childTnLst>
                                </p:cTn>
                              </p:par>
                            </p:childTnLst>
                          </p:cTn>
                        </p:par>
                      </p:childTnLst>
                    </p:cTn>
                  </p:par>
                  <p:par>
                    <p:cTn id="63" fill="hold">
                      <p:stCondLst>
                        <p:cond delay="indefinite"/>
                      </p:stCondLst>
                      <p:childTnLst>
                        <p:par>
                          <p:cTn id="64" fill="hold">
                            <p:stCondLst>
                              <p:cond delay="0"/>
                            </p:stCondLst>
                            <p:childTnLst>
                              <p:par>
                                <p:cTn id="65" presetID="16" presetClass="emph" presetSubtype="0" fill="hold" nodeType="clickEffect">
                                  <p:stCondLst>
                                    <p:cond delay="0"/>
                                  </p:stCondLst>
                                  <p:iterate type="lt">
                                    <p:tmPct val="4000"/>
                                  </p:iterate>
                                  <p:childTnLst>
                                    <p:set>
                                      <p:cBhvr override="childStyle">
                                        <p:cTn id="66" dur="500" fill="hold"/>
                                        <p:tgtEl>
                                          <p:spTgt spid="5">
                                            <p:txEl>
                                              <p:pRg st="10" end="10"/>
                                            </p:txEl>
                                          </p:spTgt>
                                        </p:tgtEl>
                                        <p:attrNameLst>
                                          <p:attrName>style.color</p:attrName>
                                        </p:attrNameLst>
                                      </p:cBhvr>
                                      <p:to>
                                        <p:clrVal>
                                          <a:schemeClr val="accent2"/>
                                        </p:clrVal>
                                      </p:to>
                                    </p:set>
                                    <p:set>
                                      <p:cBhvr>
                                        <p:cTn id="67" dur="500" fill="hold"/>
                                        <p:tgtEl>
                                          <p:spTgt spid="5">
                                            <p:txEl>
                                              <p:pRg st="10" end="10"/>
                                            </p:txEl>
                                          </p:spTgt>
                                        </p:tgtEl>
                                        <p:attrNameLst>
                                          <p:attrName>fillcolor</p:attrName>
                                        </p:attrNameLst>
                                      </p:cBhvr>
                                      <p:to>
                                        <p:clrVal>
                                          <a:schemeClr val="accent2"/>
                                        </p:clrVal>
                                      </p:to>
                                    </p:set>
                                    <p:set>
                                      <p:cBhvr>
                                        <p:cTn id="68" dur="500" fill="hold"/>
                                        <p:tgtEl>
                                          <p:spTgt spid="5">
                                            <p:txEl>
                                              <p:pRg st="10" end="1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a:t>Amazon S3 : </a:t>
            </a:r>
            <a:r>
              <a:rPr lang="en-US" dirty="0" err="1"/>
              <a:t>tarification</a:t>
            </a:r>
            <a:r>
              <a:rPr lang="en-US" dirty="0"/>
              <a:t> du stockage</a:t>
            </a:r>
          </a:p>
        </p:txBody>
      </p:sp>
      <p:sp>
        <p:nvSpPr>
          <p:cNvPr id="5" name="Content Placeholder 2"/>
          <p:cNvSpPr>
            <a:spLocks noGrp="1"/>
          </p:cNvSpPr>
          <p:nvPr>
            <p:ph idx="1"/>
          </p:nvPr>
        </p:nvSpPr>
        <p:spPr/>
        <p:txBody>
          <a:bodyPr>
            <a:normAutofit/>
          </a:bodyPr>
          <a:lstStyle/>
          <a:p>
            <a:pPr marL="514350" indent="-514350">
              <a:buFont typeface="+mj-lt"/>
              <a:buAutoNum type="arabicPeriod" startAt="3"/>
            </a:pPr>
            <a:r>
              <a:rPr lang="en-US" b="1" dirty="0" err="1">
                <a:solidFill>
                  <a:srgbClr val="0070C0"/>
                </a:solidFill>
                <a:latin typeface="Amazon Ember" panose="020B0603020204020204" pitchFamily="34" charset="0"/>
                <a:ea typeface="Amazon Ember" panose="020B0603020204020204" pitchFamily="34" charset="0"/>
                <a:cs typeface="Amazon Ember" panose="020B0603020204020204" pitchFamily="34" charset="0"/>
              </a:rPr>
              <a:t>Requettes</a:t>
            </a: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a:t>
            </a:r>
          </a:p>
          <a:p>
            <a:pPr marL="922338" lvl="1" indent="-465138"/>
            <a:r>
              <a:rPr lang="en-US" sz="2800" dirty="0"/>
              <a:t>Le </a:t>
            </a:r>
            <a:r>
              <a:rPr lang="en-US" sz="2800" dirty="0" err="1"/>
              <a:t>nombre</a:t>
            </a:r>
            <a:r>
              <a:rPr lang="en-US" sz="2800" dirty="0"/>
              <a:t> de </a:t>
            </a:r>
            <a:r>
              <a:rPr lang="en-US" sz="2800" dirty="0" err="1"/>
              <a:t>demandes</a:t>
            </a:r>
            <a:r>
              <a:rPr lang="en-US" sz="2800" dirty="0"/>
              <a:t> </a:t>
            </a:r>
            <a:r>
              <a:rPr lang="en-US" sz="2800" b="1" dirty="0"/>
              <a:t>(GET, PUT, COPY):</a:t>
            </a:r>
            <a:endParaRPr lang="en-US" sz="2800" dirty="0"/>
          </a:p>
          <a:p>
            <a:pPr marL="922338" lvl="1" indent="-465138"/>
            <a:r>
              <a:rPr lang="en-US" sz="2800" dirty="0"/>
              <a:t>Type de </a:t>
            </a:r>
            <a:r>
              <a:rPr lang="en-US" sz="2800" dirty="0" err="1"/>
              <a:t>requetes</a:t>
            </a:r>
            <a:endParaRPr lang="en-US" sz="2800" dirty="0"/>
          </a:p>
          <a:p>
            <a:pPr marL="1379538" lvl="2" indent="-465138"/>
            <a:r>
              <a:rPr lang="fr-FR" sz="2400" dirty="0"/>
              <a:t>Tarifs différents pour les requêtes GET par rapport aux autres requêtes</a:t>
            </a:r>
            <a:r>
              <a:rPr lang="en-US" sz="2400" dirty="0"/>
              <a:t>.</a:t>
            </a:r>
          </a:p>
          <a:p>
            <a:pPr marL="514350" indent="-514350">
              <a:buFont typeface="+mj-lt"/>
              <a:buAutoNum type="arabicPeriod" startAt="3"/>
            </a:pP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Data Transfer:</a:t>
            </a:r>
          </a:p>
          <a:p>
            <a:pPr marL="922338" lvl="1" indent="-465138"/>
            <a:r>
              <a:rPr lang="fr-FR" sz="2800" dirty="0"/>
              <a:t>Tarification basée sur la quantité de données transférées hors de la région Amazon S3</a:t>
            </a:r>
            <a:endParaRPr lang="en-US" sz="2800" dirty="0"/>
          </a:p>
          <a:p>
            <a:pPr marL="1379538" lvl="2" indent="-465138"/>
            <a:r>
              <a:rPr lang="fr-FR" sz="2400" dirty="0"/>
              <a:t>Le transfert de données entrant est gratuit, mais le transfert de données sortant est payant</a:t>
            </a:r>
            <a:r>
              <a:rPr lang="en-US" sz="2400" dirty="0"/>
              <a:t>.</a:t>
            </a:r>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pic>
        <p:nvPicPr>
          <p:cNvPr id="6" name="Picture 5">
            <a:extLst>
              <a:ext uri="{FF2B5EF4-FFF2-40B4-BE49-F238E27FC236}">
                <a16:creationId xmlns:a16="http://schemas.microsoft.com/office/drawing/2014/main" id="{574A4410-0805-0D47-9745-A74A4B52D6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32575" y="5672229"/>
            <a:ext cx="914401" cy="1097280"/>
          </a:xfrm>
          <a:prstGeom prst="rect">
            <a:avLst/>
          </a:prstGeom>
        </p:spPr>
      </p:pic>
    </p:spTree>
    <p:custDataLst>
      <p:tags r:id="rId1"/>
    </p:custDataLst>
    <p:extLst>
      <p:ext uri="{BB962C8B-B14F-4D97-AF65-F5344CB8AC3E}">
        <p14:creationId xmlns:p14="http://schemas.microsoft.com/office/powerpoint/2010/main" val="2380334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5">
                                            <p:txEl>
                                              <p:pRg st="0" end="0"/>
                                            </p:txEl>
                                          </p:spTgt>
                                        </p:tgtEl>
                                        <p:attrNameLst>
                                          <p:attrName>style.color</p:attrName>
                                        </p:attrNameLst>
                                      </p:cBhvr>
                                      <p:to>
                                        <p:clrVal>
                                          <a:schemeClr val="accent2"/>
                                        </p:clrVal>
                                      </p:to>
                                    </p:set>
                                    <p:set>
                                      <p:cBhvr>
                                        <p:cTn id="7" dur="500" fill="hold"/>
                                        <p:tgtEl>
                                          <p:spTgt spid="5">
                                            <p:txEl>
                                              <p:pRg st="0" end="0"/>
                                            </p:txEl>
                                          </p:spTgt>
                                        </p:tgtEl>
                                        <p:attrNameLst>
                                          <p:attrName>fillcolor</p:attrName>
                                        </p:attrNameLst>
                                      </p:cBhvr>
                                      <p:to>
                                        <p:clrVal>
                                          <a:schemeClr val="accent2"/>
                                        </p:clrVal>
                                      </p:to>
                                    </p:set>
                                    <p:set>
                                      <p:cBhvr>
                                        <p:cTn id="8" dur="500" fill="hold"/>
                                        <p:tgtEl>
                                          <p:spTgt spid="5">
                                            <p:txEl>
                                              <p:pRg st="0" end="0"/>
                                            </p:txEl>
                                          </p:spTgt>
                                        </p:tgtEl>
                                        <p:attrNameLst>
                                          <p:attrName>fill.type</p:attrName>
                                        </p:attrNameLst>
                                      </p:cBhvr>
                                      <p:to>
                                        <p:strVal val="solid"/>
                                      </p:to>
                                    </p:set>
                                  </p:childTnLst>
                                </p:cTn>
                              </p:par>
                            </p:childTnLst>
                          </p:cTn>
                        </p:par>
                      </p:childTnLst>
                    </p:cTn>
                  </p:par>
                  <p:par>
                    <p:cTn id="9" fill="hold">
                      <p:stCondLst>
                        <p:cond delay="indefinite"/>
                      </p:stCondLst>
                      <p:childTnLst>
                        <p:par>
                          <p:cTn id="10" fill="hold">
                            <p:stCondLst>
                              <p:cond delay="0"/>
                            </p:stCondLst>
                            <p:childTnLst>
                              <p:par>
                                <p:cTn id="11" presetID="16" presetClass="emph" presetSubtype="0" fill="hold" nodeType="clickEffect">
                                  <p:stCondLst>
                                    <p:cond delay="0"/>
                                  </p:stCondLst>
                                  <p:iterate type="lt">
                                    <p:tmPct val="4000"/>
                                  </p:iterate>
                                  <p:childTnLst>
                                    <p:set>
                                      <p:cBhvr override="childStyle">
                                        <p:cTn id="12" dur="500" fill="hold"/>
                                        <p:tgtEl>
                                          <p:spTgt spid="5">
                                            <p:txEl>
                                              <p:pRg st="1" end="1"/>
                                            </p:txEl>
                                          </p:spTgt>
                                        </p:tgtEl>
                                        <p:attrNameLst>
                                          <p:attrName>style.color</p:attrName>
                                        </p:attrNameLst>
                                      </p:cBhvr>
                                      <p:to>
                                        <p:clrVal>
                                          <a:schemeClr val="accent2"/>
                                        </p:clrVal>
                                      </p:to>
                                    </p:set>
                                    <p:set>
                                      <p:cBhvr>
                                        <p:cTn id="13" dur="500" fill="hold"/>
                                        <p:tgtEl>
                                          <p:spTgt spid="5">
                                            <p:txEl>
                                              <p:pRg st="1" end="1"/>
                                            </p:txEl>
                                          </p:spTgt>
                                        </p:tgtEl>
                                        <p:attrNameLst>
                                          <p:attrName>fillcolor</p:attrName>
                                        </p:attrNameLst>
                                      </p:cBhvr>
                                      <p:to>
                                        <p:clrVal>
                                          <a:schemeClr val="accent2"/>
                                        </p:clrVal>
                                      </p:to>
                                    </p:set>
                                    <p:set>
                                      <p:cBhvr>
                                        <p:cTn id="14" dur="500" fill="hold"/>
                                        <p:tgtEl>
                                          <p:spTgt spid="5">
                                            <p:txEl>
                                              <p:pRg st="1" end="1"/>
                                            </p:txEl>
                                          </p:spTgt>
                                        </p:tgtEl>
                                        <p:attrNameLst>
                                          <p:attrName>fill.type</p:attrName>
                                        </p:attrNameLst>
                                      </p:cBhvr>
                                      <p:to>
                                        <p:strVal val="solid"/>
                                      </p:to>
                                    </p:set>
                                  </p:childTnLst>
                                </p:cTn>
                              </p:par>
                            </p:childTnLst>
                          </p:cTn>
                        </p:par>
                      </p:childTnLst>
                    </p:cTn>
                  </p:par>
                  <p:par>
                    <p:cTn id="15" fill="hold">
                      <p:stCondLst>
                        <p:cond delay="indefinite"/>
                      </p:stCondLst>
                      <p:childTnLst>
                        <p:par>
                          <p:cTn id="16" fill="hold">
                            <p:stCondLst>
                              <p:cond delay="0"/>
                            </p:stCondLst>
                            <p:childTnLst>
                              <p:par>
                                <p:cTn id="17" presetID="16" presetClass="emph" presetSubtype="0" fill="hold" nodeType="clickEffect">
                                  <p:stCondLst>
                                    <p:cond delay="0"/>
                                  </p:stCondLst>
                                  <p:iterate type="lt">
                                    <p:tmPct val="4000"/>
                                  </p:iterate>
                                  <p:childTnLst>
                                    <p:set>
                                      <p:cBhvr override="childStyle">
                                        <p:cTn id="18" dur="500" fill="hold"/>
                                        <p:tgtEl>
                                          <p:spTgt spid="5">
                                            <p:txEl>
                                              <p:pRg st="2" end="2"/>
                                            </p:txEl>
                                          </p:spTgt>
                                        </p:tgtEl>
                                        <p:attrNameLst>
                                          <p:attrName>style.color</p:attrName>
                                        </p:attrNameLst>
                                      </p:cBhvr>
                                      <p:to>
                                        <p:clrVal>
                                          <a:schemeClr val="accent2"/>
                                        </p:clrVal>
                                      </p:to>
                                    </p:set>
                                    <p:set>
                                      <p:cBhvr>
                                        <p:cTn id="19" dur="500" fill="hold"/>
                                        <p:tgtEl>
                                          <p:spTgt spid="5">
                                            <p:txEl>
                                              <p:pRg st="2" end="2"/>
                                            </p:txEl>
                                          </p:spTgt>
                                        </p:tgtEl>
                                        <p:attrNameLst>
                                          <p:attrName>fillcolor</p:attrName>
                                        </p:attrNameLst>
                                      </p:cBhvr>
                                      <p:to>
                                        <p:clrVal>
                                          <a:schemeClr val="accent2"/>
                                        </p:clrVal>
                                      </p:to>
                                    </p:set>
                                    <p:set>
                                      <p:cBhvr>
                                        <p:cTn id="20" dur="500" fill="hold"/>
                                        <p:tgtEl>
                                          <p:spTgt spid="5">
                                            <p:txEl>
                                              <p:pRg st="2" end="2"/>
                                            </p:txEl>
                                          </p:spTgt>
                                        </p:tgtEl>
                                        <p:attrNameLst>
                                          <p:attrName>fill.type</p:attrName>
                                        </p:attrNameLst>
                                      </p:cBhvr>
                                      <p:to>
                                        <p:strVal val="solid"/>
                                      </p:to>
                                    </p:set>
                                  </p:childTnLst>
                                </p:cTn>
                              </p:par>
                            </p:childTnLst>
                          </p:cTn>
                        </p:par>
                      </p:childTnLst>
                    </p:cTn>
                  </p:par>
                  <p:par>
                    <p:cTn id="21" fill="hold">
                      <p:stCondLst>
                        <p:cond delay="indefinite"/>
                      </p:stCondLst>
                      <p:childTnLst>
                        <p:par>
                          <p:cTn id="22" fill="hold">
                            <p:stCondLst>
                              <p:cond delay="0"/>
                            </p:stCondLst>
                            <p:childTnLst>
                              <p:par>
                                <p:cTn id="23" presetID="16" presetClass="emph" presetSubtype="0" fill="hold" nodeType="clickEffect">
                                  <p:stCondLst>
                                    <p:cond delay="0"/>
                                  </p:stCondLst>
                                  <p:iterate type="lt">
                                    <p:tmPct val="4000"/>
                                  </p:iterate>
                                  <p:childTnLst>
                                    <p:set>
                                      <p:cBhvr override="childStyle">
                                        <p:cTn id="24" dur="500" fill="hold"/>
                                        <p:tgtEl>
                                          <p:spTgt spid="5">
                                            <p:txEl>
                                              <p:pRg st="3" end="3"/>
                                            </p:txEl>
                                          </p:spTgt>
                                        </p:tgtEl>
                                        <p:attrNameLst>
                                          <p:attrName>style.color</p:attrName>
                                        </p:attrNameLst>
                                      </p:cBhvr>
                                      <p:to>
                                        <p:clrVal>
                                          <a:schemeClr val="accent2"/>
                                        </p:clrVal>
                                      </p:to>
                                    </p:set>
                                    <p:set>
                                      <p:cBhvr>
                                        <p:cTn id="25" dur="500" fill="hold"/>
                                        <p:tgtEl>
                                          <p:spTgt spid="5">
                                            <p:txEl>
                                              <p:pRg st="3" end="3"/>
                                            </p:txEl>
                                          </p:spTgt>
                                        </p:tgtEl>
                                        <p:attrNameLst>
                                          <p:attrName>fillcolor</p:attrName>
                                        </p:attrNameLst>
                                      </p:cBhvr>
                                      <p:to>
                                        <p:clrVal>
                                          <a:schemeClr val="accent2"/>
                                        </p:clrVal>
                                      </p:to>
                                    </p:set>
                                    <p:set>
                                      <p:cBhvr>
                                        <p:cTn id="26" dur="500" fill="hold"/>
                                        <p:tgtEl>
                                          <p:spTgt spid="5">
                                            <p:txEl>
                                              <p:pRg st="3" end="3"/>
                                            </p:txEl>
                                          </p:spTgt>
                                        </p:tgtEl>
                                        <p:attrNameLst>
                                          <p:attrName>fill.type</p:attrName>
                                        </p:attrNameLst>
                                      </p:cBhvr>
                                      <p:to>
                                        <p:strVal val="solid"/>
                                      </p:to>
                                    </p:set>
                                  </p:childTnLst>
                                </p:cTn>
                              </p:par>
                            </p:childTnLst>
                          </p:cTn>
                        </p:par>
                      </p:childTnLst>
                    </p:cTn>
                  </p:par>
                  <p:par>
                    <p:cTn id="27" fill="hold">
                      <p:stCondLst>
                        <p:cond delay="indefinite"/>
                      </p:stCondLst>
                      <p:childTnLst>
                        <p:par>
                          <p:cTn id="28" fill="hold">
                            <p:stCondLst>
                              <p:cond delay="0"/>
                            </p:stCondLst>
                            <p:childTnLst>
                              <p:par>
                                <p:cTn id="29" presetID="16" presetClass="emph" presetSubtype="0" fill="hold" nodeType="clickEffect">
                                  <p:stCondLst>
                                    <p:cond delay="0"/>
                                  </p:stCondLst>
                                  <p:iterate type="lt">
                                    <p:tmPct val="4000"/>
                                  </p:iterate>
                                  <p:childTnLst>
                                    <p:set>
                                      <p:cBhvr override="childStyle">
                                        <p:cTn id="30" dur="500" fill="hold"/>
                                        <p:tgtEl>
                                          <p:spTgt spid="5">
                                            <p:txEl>
                                              <p:pRg st="4" end="4"/>
                                            </p:txEl>
                                          </p:spTgt>
                                        </p:tgtEl>
                                        <p:attrNameLst>
                                          <p:attrName>style.color</p:attrName>
                                        </p:attrNameLst>
                                      </p:cBhvr>
                                      <p:to>
                                        <p:clrVal>
                                          <a:schemeClr val="accent2"/>
                                        </p:clrVal>
                                      </p:to>
                                    </p:set>
                                    <p:set>
                                      <p:cBhvr>
                                        <p:cTn id="31" dur="500" fill="hold"/>
                                        <p:tgtEl>
                                          <p:spTgt spid="5">
                                            <p:txEl>
                                              <p:pRg st="4" end="4"/>
                                            </p:txEl>
                                          </p:spTgt>
                                        </p:tgtEl>
                                        <p:attrNameLst>
                                          <p:attrName>fillcolor</p:attrName>
                                        </p:attrNameLst>
                                      </p:cBhvr>
                                      <p:to>
                                        <p:clrVal>
                                          <a:schemeClr val="accent2"/>
                                        </p:clrVal>
                                      </p:to>
                                    </p:set>
                                    <p:set>
                                      <p:cBhvr>
                                        <p:cTn id="32" dur="500" fill="hold"/>
                                        <p:tgtEl>
                                          <p:spTgt spid="5">
                                            <p:txEl>
                                              <p:pRg st="4" end="4"/>
                                            </p:txEl>
                                          </p:spTgt>
                                        </p:tgtEl>
                                        <p:attrNameLst>
                                          <p:attrName>fill.type</p:attrName>
                                        </p:attrNameLst>
                                      </p:cBhvr>
                                      <p:to>
                                        <p:strVal val="solid"/>
                                      </p:to>
                                    </p:set>
                                  </p:childTnLst>
                                </p:cTn>
                              </p:par>
                            </p:childTnLst>
                          </p:cTn>
                        </p:par>
                      </p:childTnLst>
                    </p:cTn>
                  </p:par>
                  <p:par>
                    <p:cTn id="33" fill="hold">
                      <p:stCondLst>
                        <p:cond delay="indefinite"/>
                      </p:stCondLst>
                      <p:childTnLst>
                        <p:par>
                          <p:cTn id="34" fill="hold">
                            <p:stCondLst>
                              <p:cond delay="0"/>
                            </p:stCondLst>
                            <p:childTnLst>
                              <p:par>
                                <p:cTn id="35" presetID="16" presetClass="emph" presetSubtype="0" fill="hold" nodeType="clickEffect">
                                  <p:stCondLst>
                                    <p:cond delay="0"/>
                                  </p:stCondLst>
                                  <p:iterate type="lt">
                                    <p:tmPct val="4000"/>
                                  </p:iterate>
                                  <p:childTnLst>
                                    <p:set>
                                      <p:cBhvr override="childStyle">
                                        <p:cTn id="36" dur="500" fill="hold"/>
                                        <p:tgtEl>
                                          <p:spTgt spid="5">
                                            <p:txEl>
                                              <p:pRg st="5" end="5"/>
                                            </p:txEl>
                                          </p:spTgt>
                                        </p:tgtEl>
                                        <p:attrNameLst>
                                          <p:attrName>style.color</p:attrName>
                                        </p:attrNameLst>
                                      </p:cBhvr>
                                      <p:to>
                                        <p:clrVal>
                                          <a:schemeClr val="accent2"/>
                                        </p:clrVal>
                                      </p:to>
                                    </p:set>
                                    <p:set>
                                      <p:cBhvr>
                                        <p:cTn id="37" dur="500" fill="hold"/>
                                        <p:tgtEl>
                                          <p:spTgt spid="5">
                                            <p:txEl>
                                              <p:pRg st="5" end="5"/>
                                            </p:txEl>
                                          </p:spTgt>
                                        </p:tgtEl>
                                        <p:attrNameLst>
                                          <p:attrName>fillcolor</p:attrName>
                                        </p:attrNameLst>
                                      </p:cBhvr>
                                      <p:to>
                                        <p:clrVal>
                                          <a:schemeClr val="accent2"/>
                                        </p:clrVal>
                                      </p:to>
                                    </p:set>
                                    <p:set>
                                      <p:cBhvr>
                                        <p:cTn id="38" dur="500" fill="hold"/>
                                        <p:tgtEl>
                                          <p:spTgt spid="5">
                                            <p:txEl>
                                              <p:pRg st="5" end="5"/>
                                            </p:txEl>
                                          </p:spTgt>
                                        </p:tgtEl>
                                        <p:attrNameLst>
                                          <p:attrName>fill.type</p:attrName>
                                        </p:attrNameLst>
                                      </p:cBhvr>
                                      <p:to>
                                        <p:strVal val="solid"/>
                                      </p:to>
                                    </p:set>
                                  </p:childTnLst>
                                </p:cTn>
                              </p:par>
                            </p:childTnLst>
                          </p:cTn>
                        </p:par>
                      </p:childTnLst>
                    </p:cTn>
                  </p:par>
                  <p:par>
                    <p:cTn id="39" fill="hold">
                      <p:stCondLst>
                        <p:cond delay="indefinite"/>
                      </p:stCondLst>
                      <p:childTnLst>
                        <p:par>
                          <p:cTn id="40" fill="hold">
                            <p:stCondLst>
                              <p:cond delay="0"/>
                            </p:stCondLst>
                            <p:childTnLst>
                              <p:par>
                                <p:cTn id="41" presetID="16" presetClass="emph" presetSubtype="0" fill="hold" nodeType="clickEffect">
                                  <p:stCondLst>
                                    <p:cond delay="0"/>
                                  </p:stCondLst>
                                  <p:iterate type="lt">
                                    <p:tmPct val="4000"/>
                                  </p:iterate>
                                  <p:childTnLst>
                                    <p:set>
                                      <p:cBhvr override="childStyle">
                                        <p:cTn id="42" dur="500" fill="hold"/>
                                        <p:tgtEl>
                                          <p:spTgt spid="5">
                                            <p:txEl>
                                              <p:pRg st="6" end="6"/>
                                            </p:txEl>
                                          </p:spTgt>
                                        </p:tgtEl>
                                        <p:attrNameLst>
                                          <p:attrName>style.color</p:attrName>
                                        </p:attrNameLst>
                                      </p:cBhvr>
                                      <p:to>
                                        <p:clrVal>
                                          <a:schemeClr val="accent2"/>
                                        </p:clrVal>
                                      </p:to>
                                    </p:set>
                                    <p:set>
                                      <p:cBhvr>
                                        <p:cTn id="43" dur="500" fill="hold"/>
                                        <p:tgtEl>
                                          <p:spTgt spid="5">
                                            <p:txEl>
                                              <p:pRg st="6" end="6"/>
                                            </p:txEl>
                                          </p:spTgt>
                                        </p:tgtEl>
                                        <p:attrNameLst>
                                          <p:attrName>fillcolor</p:attrName>
                                        </p:attrNameLst>
                                      </p:cBhvr>
                                      <p:to>
                                        <p:clrVal>
                                          <a:schemeClr val="accent2"/>
                                        </p:clrVal>
                                      </p:to>
                                    </p:set>
                                    <p:set>
                                      <p:cBhvr>
                                        <p:cTn id="44" dur="500" fill="hold"/>
                                        <p:tgtEl>
                                          <p:spTgt spid="5">
                                            <p:txEl>
                                              <p:pRg st="6" end="6"/>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In Review</a:t>
            </a:r>
          </a:p>
        </p:txBody>
      </p:sp>
      <p:sp>
        <p:nvSpPr>
          <p:cNvPr id="4" name="Content Placeholder 3">
            <a:extLst>
              <a:ext uri="{FF2B5EF4-FFF2-40B4-BE49-F238E27FC236}">
                <a16:creationId xmlns:a16="http://schemas.microsoft.com/office/drawing/2014/main" id="{58ACDBEA-B479-1946-8874-B855CD0CB14E}"/>
              </a:ext>
            </a:extLst>
          </p:cNvPr>
          <p:cNvSpPr>
            <a:spLocks noGrp="1"/>
          </p:cNvSpPr>
          <p:nvPr>
            <p:ph idx="1"/>
          </p:nvPr>
        </p:nvSpPr>
        <p:spPr>
          <a:xfrm>
            <a:off x="238539" y="1440305"/>
            <a:ext cx="10515600" cy="4913308"/>
          </a:xfrm>
        </p:spPr>
        <p:txBody>
          <a:bodyPr>
            <a:normAutofit/>
          </a:bodyPr>
          <a:lstStyle/>
          <a:p>
            <a:pPr marL="457200" indent="-457200" algn="just">
              <a:lnSpc>
                <a:spcPct val="110000"/>
              </a:lnSpc>
              <a:spcBef>
                <a:spcPts val="800"/>
              </a:spcBef>
            </a:pPr>
            <a:r>
              <a:rPr lang="fr-FR" dirty="0"/>
              <a:t>Amazon S3 est un service de stockage cloud entièrement géré</a:t>
            </a:r>
            <a:r>
              <a:rPr lang="en-US" dirty="0"/>
              <a:t>.</a:t>
            </a:r>
          </a:p>
          <a:p>
            <a:pPr marL="457200" indent="-457200" algn="just">
              <a:lnSpc>
                <a:spcPct val="110000"/>
              </a:lnSpc>
              <a:spcBef>
                <a:spcPts val="800"/>
              </a:spcBef>
            </a:pPr>
            <a:r>
              <a:rPr lang="fr-FR" dirty="0"/>
              <a:t>Stockez un nombre pratiquement illimité d'objets</a:t>
            </a:r>
            <a:r>
              <a:rPr lang="en-US" dirty="0"/>
              <a:t>.</a:t>
            </a:r>
          </a:p>
          <a:p>
            <a:pPr marL="457200" indent="-457200" algn="just">
              <a:lnSpc>
                <a:spcPct val="110000"/>
              </a:lnSpc>
              <a:spcBef>
                <a:spcPts val="800"/>
              </a:spcBef>
            </a:pPr>
            <a:r>
              <a:rPr lang="fr-FR" dirty="0"/>
              <a:t>Payez uniquement ce que vous utilisez</a:t>
            </a:r>
            <a:r>
              <a:rPr lang="en-US" dirty="0"/>
              <a:t>.</a:t>
            </a:r>
          </a:p>
          <a:p>
            <a:pPr marL="457200" indent="-457200" algn="just">
              <a:lnSpc>
                <a:spcPct val="110000"/>
              </a:lnSpc>
              <a:spcBef>
                <a:spcPts val="800"/>
              </a:spcBef>
            </a:pPr>
            <a:r>
              <a:rPr lang="fr-FR" dirty="0"/>
              <a:t>Accès à tout moment, de n'importe où</a:t>
            </a:r>
            <a:r>
              <a:rPr lang="en-US" dirty="0"/>
              <a:t>.</a:t>
            </a:r>
          </a:p>
          <a:p>
            <a:pPr marL="457200" indent="-457200" algn="just">
              <a:lnSpc>
                <a:spcPct val="110000"/>
              </a:lnSpc>
              <a:spcBef>
                <a:spcPts val="800"/>
              </a:spcBef>
            </a:pPr>
            <a:r>
              <a:rPr lang="fr-FR" dirty="0"/>
              <a:t>Amazon S3 offre de riches contrôles de sécurité</a:t>
            </a:r>
            <a:r>
              <a:rPr lang="en-US" dirty="0"/>
              <a:t>.</a:t>
            </a:r>
          </a:p>
        </p:txBody>
      </p:sp>
      <p:pic>
        <p:nvPicPr>
          <p:cNvPr id="6" name="Picture 5">
            <a:extLst>
              <a:ext uri="{FF2B5EF4-FFF2-40B4-BE49-F238E27FC236}">
                <a16:creationId xmlns:a16="http://schemas.microsoft.com/office/drawing/2014/main" id="{1714A5A8-AD1C-0A42-9194-519E5AC61D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1597" y="5872047"/>
            <a:ext cx="1116604" cy="1116604"/>
          </a:xfrm>
          <a:prstGeom prst="rect">
            <a:avLst/>
          </a:prstGeom>
        </p:spPr>
      </p:pic>
    </p:spTree>
    <p:custDataLst>
      <p:tags r:id="rId1"/>
    </p:custDataLst>
    <p:extLst>
      <p:ext uri="{BB962C8B-B14F-4D97-AF65-F5344CB8AC3E}">
        <p14:creationId xmlns:p14="http://schemas.microsoft.com/office/powerpoint/2010/main" val="22019431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8805" y="2932909"/>
            <a:ext cx="11095836" cy="779463"/>
          </a:xfrm>
        </p:spPr>
        <p:txBody>
          <a:bodyPr>
            <a:noAutofit/>
          </a:bodyPr>
          <a:lstStyle/>
          <a:p>
            <a:pPr algn="ctr"/>
            <a:r>
              <a:rPr lang="en-US" sz="5800" dirty="0"/>
              <a:t>Amazon S3 Demo</a:t>
            </a:r>
          </a:p>
        </p:txBody>
      </p:sp>
    </p:spTree>
    <p:custDataLst>
      <p:tags r:id="rId1"/>
    </p:custDataLst>
    <p:extLst>
      <p:ext uri="{BB962C8B-B14F-4D97-AF65-F5344CB8AC3E}">
        <p14:creationId xmlns:p14="http://schemas.microsoft.com/office/powerpoint/2010/main" val="159667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0617928" cy="826291"/>
          </a:xfrm>
        </p:spPr>
        <p:txBody>
          <a:bodyPr>
            <a:noAutofit/>
          </a:bodyPr>
          <a:lstStyle/>
          <a:p>
            <a:r>
              <a:rPr lang="en-US" sz="4800" dirty="0"/>
              <a:t>Part 3: </a:t>
            </a:r>
            <a:br>
              <a:rPr lang="en-US" sz="4800" dirty="0"/>
            </a:br>
            <a:r>
              <a:rPr lang="en-US" sz="4800" dirty="0"/>
              <a:t>Amazon Elastic File System </a:t>
            </a:r>
            <a:br>
              <a:rPr lang="en-US" sz="4800" dirty="0"/>
            </a:br>
            <a:r>
              <a:rPr lang="en-US" sz="4800" dirty="0"/>
              <a:t>(Amazon EFS)</a:t>
            </a:r>
          </a:p>
        </p:txBody>
      </p:sp>
    </p:spTree>
    <p:custDataLst>
      <p:tags r:id="rId1"/>
    </p:custDataLst>
    <p:extLst>
      <p:ext uri="{BB962C8B-B14F-4D97-AF65-F5344CB8AC3E}">
        <p14:creationId xmlns:p14="http://schemas.microsoft.com/office/powerpoint/2010/main" val="29462363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809573" y="4793104"/>
            <a:ext cx="4558107" cy="984885"/>
          </a:xfrm>
          <a:prstGeom prst="rect">
            <a:avLst/>
          </a:prstGeom>
          <a:noFill/>
        </p:spPr>
        <p:txBody>
          <a:bodyPr wrap="square" lIns="0" tIns="0" rIns="0" bIns="0" rtlCol="0" anchor="ctr">
            <a:spAutoFit/>
          </a:bodyPr>
          <a:lstStyle/>
          <a:p>
            <a:pPr algn="ctr"/>
            <a:r>
              <a:rPr lang="sv-SE" sz="3200" b="1" dirty="0"/>
              <a:t>Amazon Elastic File System (Amazon EFS)</a:t>
            </a:r>
            <a:endParaRPr lang="en-US" sz="3200" b="1"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85146" y="1963114"/>
            <a:ext cx="2206960" cy="2648351"/>
          </a:xfrm>
          <a:prstGeom prst="rect">
            <a:avLst/>
          </a:prstGeom>
        </p:spPr>
      </p:pic>
      <p:sp>
        <p:nvSpPr>
          <p:cNvPr id="2" name="Title 1"/>
          <p:cNvSpPr>
            <a:spLocks noGrp="1"/>
          </p:cNvSpPr>
          <p:nvPr>
            <p:ph type="title"/>
          </p:nvPr>
        </p:nvSpPr>
        <p:spPr/>
        <p:txBody>
          <a:bodyPr/>
          <a:lstStyle/>
          <a:p>
            <a:r>
              <a:rPr lang="en-US" dirty="0"/>
              <a:t>Storage</a:t>
            </a:r>
          </a:p>
        </p:txBody>
      </p:sp>
    </p:spTree>
    <p:custDataLst>
      <p:tags r:id="rId1"/>
    </p:custDataLst>
    <p:extLst>
      <p:ext uri="{BB962C8B-B14F-4D97-AF65-F5344CB8AC3E}">
        <p14:creationId xmlns:p14="http://schemas.microsoft.com/office/powerpoint/2010/main" val="25389571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Fonctionnalités</a:t>
            </a:r>
            <a:r>
              <a:rPr lang="en-US" dirty="0"/>
              <a:t> Amazon EFS</a:t>
            </a:r>
          </a:p>
        </p:txBody>
      </p:sp>
      <p:sp>
        <p:nvSpPr>
          <p:cNvPr id="5" name="Content Placeholder 2"/>
          <p:cNvSpPr>
            <a:spLocks noGrp="1"/>
          </p:cNvSpPr>
          <p:nvPr>
            <p:ph idx="1"/>
          </p:nvPr>
        </p:nvSpPr>
        <p:spPr>
          <a:xfrm>
            <a:off x="238538" y="1440305"/>
            <a:ext cx="11350487" cy="4913308"/>
          </a:xfrm>
        </p:spPr>
        <p:txBody>
          <a:bodyPr>
            <a:normAutofit lnSpcReduction="10000"/>
          </a:bodyPr>
          <a:lstStyle/>
          <a:p>
            <a:pPr marL="457200" indent="-457200" algn="just">
              <a:spcAft>
                <a:spcPts val="800"/>
              </a:spcAft>
            </a:pPr>
            <a:r>
              <a:rPr lang="fr-FR" dirty="0"/>
              <a:t>Stockage de fichiers dans le cloud AWS</a:t>
            </a:r>
            <a:r>
              <a:rPr lang="en-US" dirty="0"/>
              <a:t> </a:t>
            </a:r>
          </a:p>
          <a:p>
            <a:pPr marL="457200" indent="-457200">
              <a:spcAft>
                <a:spcPts val="800"/>
              </a:spcAft>
            </a:pPr>
            <a:r>
              <a:rPr lang="fr-FR" dirty="0"/>
              <a:t>Parfait pour le Big Data et l'analyse, les flux de travail de traitement multimédia, la gestion de contenu, le service Web et les répertoires personnels</a:t>
            </a:r>
            <a:r>
              <a:rPr lang="en-US" dirty="0"/>
              <a:t>.</a:t>
            </a:r>
          </a:p>
          <a:p>
            <a:pPr marL="457200" indent="-457200" algn="just">
              <a:spcAft>
                <a:spcPts val="800"/>
              </a:spcAft>
            </a:pPr>
            <a:r>
              <a:rPr lang="fr-FR" dirty="0"/>
              <a:t>Système de fichiers à faible latence à l'échelle du pétaoctet</a:t>
            </a:r>
            <a:r>
              <a:rPr lang="en-US" dirty="0"/>
              <a:t>.</a:t>
            </a:r>
          </a:p>
          <a:p>
            <a:pPr marL="457200" indent="-457200" algn="just">
              <a:spcAft>
                <a:spcPts val="800"/>
              </a:spcAft>
            </a:pPr>
            <a:r>
              <a:rPr lang="en-US" dirty="0"/>
              <a:t>Stockage </a:t>
            </a:r>
            <a:r>
              <a:rPr lang="en-US" dirty="0" err="1"/>
              <a:t>partagé</a:t>
            </a:r>
            <a:r>
              <a:rPr lang="en-US" dirty="0"/>
              <a:t>.</a:t>
            </a:r>
          </a:p>
          <a:p>
            <a:pPr marL="457200" indent="-457200" algn="just">
              <a:spcAft>
                <a:spcPts val="800"/>
              </a:spcAft>
            </a:pPr>
            <a:r>
              <a:rPr lang="en-US" dirty="0" err="1"/>
              <a:t>Capacité</a:t>
            </a:r>
            <a:r>
              <a:rPr lang="en-US" dirty="0"/>
              <a:t> </a:t>
            </a:r>
            <a:r>
              <a:rPr lang="en-US" dirty="0" err="1"/>
              <a:t>élastique</a:t>
            </a:r>
            <a:r>
              <a:rPr lang="en-US" dirty="0"/>
              <a:t>.</a:t>
            </a:r>
          </a:p>
          <a:p>
            <a:pPr marL="457200" indent="-457200" algn="just">
              <a:spcAft>
                <a:spcPts val="800"/>
              </a:spcAft>
            </a:pPr>
            <a:r>
              <a:rPr lang="fr-FR" dirty="0"/>
              <a:t>Prend en charge le protocole Network File System versions 4.0 et 4.1 (NFSv4)</a:t>
            </a:r>
            <a:r>
              <a:rPr lang="en-US" dirty="0"/>
              <a:t>.</a:t>
            </a:r>
            <a:endParaRPr lang="fr-FR" dirty="0"/>
          </a:p>
          <a:p>
            <a:pPr marL="457200" indent="-457200" algn="just">
              <a:spcAft>
                <a:spcPts val="800"/>
              </a:spcAft>
            </a:pPr>
            <a:r>
              <a:rPr lang="fr-FR" dirty="0"/>
              <a:t>Compatible avec toutes les AMI basées sur Linux pour Amazon EC2</a:t>
            </a:r>
            <a:r>
              <a:rPr lang="en-US" dirty="0"/>
              <a:t>.</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53800" y="5918979"/>
            <a:ext cx="724389" cy="869267"/>
          </a:xfrm>
          <a:prstGeom prst="rect">
            <a:avLst/>
          </a:prstGeom>
        </p:spPr>
      </p:pic>
    </p:spTree>
    <p:custDataLst>
      <p:tags r:id="rId1"/>
    </p:custDataLst>
    <p:extLst>
      <p:ext uri="{BB962C8B-B14F-4D97-AF65-F5344CB8AC3E}">
        <p14:creationId xmlns:p14="http://schemas.microsoft.com/office/powerpoint/2010/main" val="19561473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Amazon EFS Architecture</a:t>
            </a:r>
          </a:p>
        </p:txBody>
      </p:sp>
      <p:grpSp>
        <p:nvGrpSpPr>
          <p:cNvPr id="5" name="Group 4"/>
          <p:cNvGrpSpPr/>
          <p:nvPr/>
        </p:nvGrpSpPr>
        <p:grpSpPr>
          <a:xfrm>
            <a:off x="1356606" y="1454603"/>
            <a:ext cx="9509468" cy="5088145"/>
            <a:chOff x="1712721" y="1731858"/>
            <a:chExt cx="8562060" cy="4488394"/>
          </a:xfrm>
        </p:grpSpPr>
        <p:sp>
          <p:nvSpPr>
            <p:cNvPr id="67" name="Rounded Rectangle 66"/>
            <p:cNvSpPr/>
            <p:nvPr/>
          </p:nvSpPr>
          <p:spPr>
            <a:xfrm>
              <a:off x="1784092" y="1927421"/>
              <a:ext cx="8490689" cy="3147425"/>
            </a:xfrm>
            <a:prstGeom prst="roundRect">
              <a:avLst>
                <a:gd name="adj" fmla="val 8460"/>
              </a:avLst>
            </a:prstGeom>
            <a:noFill/>
            <a:ln w="6350" cap="flat" cmpd="sng" algn="ctr">
              <a:solidFill>
                <a:srgbClr val="474746"/>
              </a:solidFill>
              <a:prstDash val="soli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68" name="Picture 6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12721" y="1731858"/>
              <a:ext cx="599170" cy="391125"/>
            </a:xfrm>
            <a:prstGeom prst="rect">
              <a:avLst/>
            </a:prstGeom>
          </p:spPr>
        </p:pic>
        <p:sp>
          <p:nvSpPr>
            <p:cNvPr id="69" name="Rounded Rectangle 68"/>
            <p:cNvSpPr/>
            <p:nvPr/>
          </p:nvSpPr>
          <p:spPr>
            <a:xfrm>
              <a:off x="2257089" y="2038955"/>
              <a:ext cx="2233453" cy="2838049"/>
            </a:xfrm>
            <a:prstGeom prst="roundRect">
              <a:avLst>
                <a:gd name="adj" fmla="val 9818"/>
              </a:avLst>
            </a:prstGeom>
            <a:noFill/>
            <a:ln w="19050" cap="flat" cmpd="sng" algn="ctr">
              <a:solidFill>
                <a:srgbClr val="F7981F"/>
              </a:solidFill>
              <a:prstDash val="lgDash"/>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70" name="Rounded Rectangle 69"/>
            <p:cNvSpPr/>
            <p:nvPr/>
          </p:nvSpPr>
          <p:spPr>
            <a:xfrm>
              <a:off x="4861681" y="2038955"/>
              <a:ext cx="2233453" cy="2838049"/>
            </a:xfrm>
            <a:prstGeom prst="roundRect">
              <a:avLst>
                <a:gd name="adj" fmla="val 9818"/>
              </a:avLst>
            </a:prstGeom>
            <a:noFill/>
            <a:ln w="19050" cap="flat" cmpd="sng" algn="ctr">
              <a:solidFill>
                <a:srgbClr val="F7981F"/>
              </a:solidFill>
              <a:prstDash val="lgDash"/>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73" name="Rounded Rectangle 72"/>
            <p:cNvSpPr/>
            <p:nvPr/>
          </p:nvSpPr>
          <p:spPr>
            <a:xfrm>
              <a:off x="7509815" y="2038955"/>
              <a:ext cx="2233453" cy="2838049"/>
            </a:xfrm>
            <a:prstGeom prst="roundRect">
              <a:avLst>
                <a:gd name="adj" fmla="val 9818"/>
              </a:avLst>
            </a:prstGeom>
            <a:noFill/>
            <a:ln w="19050" cap="flat" cmpd="sng" algn="ctr">
              <a:solidFill>
                <a:srgbClr val="F7981F"/>
              </a:solidFill>
              <a:prstDash val="lgDash"/>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75" name="TextBox 74"/>
            <p:cNvSpPr txBox="1"/>
            <p:nvPr/>
          </p:nvSpPr>
          <p:spPr>
            <a:xfrm>
              <a:off x="4998572" y="2872422"/>
              <a:ext cx="642557" cy="461547"/>
            </a:xfrm>
            <a:prstGeom prst="rect">
              <a:avLst/>
            </a:prstGeom>
            <a:noFill/>
          </p:spPr>
          <p:txBody>
            <a:bodyPr wrap="none" rtlCol="0">
              <a:spAutoFit/>
            </a:bodyPr>
            <a:lstStyle/>
            <a:p>
              <a:pPr marL="0" marR="0" lvl="0" indent="0"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NFS</a:t>
              </a:r>
            </a:p>
            <a:p>
              <a:pPr marL="0" marR="0" lvl="0" indent="0"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Clients</a:t>
              </a:r>
            </a:p>
          </p:txBody>
        </p:sp>
        <p:sp>
          <p:nvSpPr>
            <p:cNvPr id="81" name="TextBox 80"/>
            <p:cNvSpPr txBox="1"/>
            <p:nvPr/>
          </p:nvSpPr>
          <p:spPr>
            <a:xfrm>
              <a:off x="7608536" y="2873652"/>
              <a:ext cx="642557" cy="461547"/>
            </a:xfrm>
            <a:prstGeom prst="rect">
              <a:avLst/>
            </a:prstGeom>
            <a:noFill/>
          </p:spPr>
          <p:txBody>
            <a:bodyPr wrap="none" rtlCol="0">
              <a:spAutoFit/>
            </a:bodyPr>
            <a:lstStyle/>
            <a:p>
              <a:pPr marL="0" marR="0" lvl="0" indent="0"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NFS</a:t>
              </a:r>
            </a:p>
            <a:p>
              <a:pPr marL="0" marR="0" lvl="0" indent="0"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Clients</a:t>
              </a:r>
            </a:p>
          </p:txBody>
        </p:sp>
        <p:sp>
          <p:nvSpPr>
            <p:cNvPr id="83" name="TextBox 82"/>
            <p:cNvSpPr txBox="1"/>
            <p:nvPr/>
          </p:nvSpPr>
          <p:spPr>
            <a:xfrm>
              <a:off x="3598836" y="3756199"/>
              <a:ext cx="632454" cy="461547"/>
            </a:xfrm>
            <a:prstGeom prst="rect">
              <a:avLst/>
            </a:prstGeom>
            <a:noFill/>
          </p:spPr>
          <p:txBody>
            <a:bodyPr wrap="none" rtlCol="0">
              <a:spAutoFit/>
            </a:bodyPr>
            <a:lstStyle/>
            <a:p>
              <a:pPr marL="0" marR="0" lvl="0" indent="0"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Mount</a:t>
              </a:r>
            </a:p>
            <a:p>
              <a:pPr marL="0" marR="0" lvl="0" indent="0"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Target</a:t>
              </a:r>
            </a:p>
          </p:txBody>
        </p:sp>
        <p:cxnSp>
          <p:nvCxnSpPr>
            <p:cNvPr id="84" name="Elbow Connector 83"/>
            <p:cNvCxnSpPr>
              <a:stCxn id="124" idx="2"/>
            </p:cNvCxnSpPr>
            <p:nvPr/>
          </p:nvCxnSpPr>
          <p:spPr>
            <a:xfrm rot="16200000" flipH="1">
              <a:off x="3995379" y="3682920"/>
              <a:ext cx="1067048" cy="2468248"/>
            </a:xfrm>
            <a:prstGeom prst="bentConnector2">
              <a:avLst/>
            </a:prstGeom>
            <a:noFill/>
            <a:ln w="25400" cap="flat" cmpd="sng" algn="ctr">
              <a:solidFill>
                <a:srgbClr val="474746"/>
              </a:solidFill>
              <a:prstDash val="solid"/>
            </a:ln>
            <a:effectLst>
              <a:outerShdw blurRad="40000" dist="20000" dir="5400000" rotWithShape="0">
                <a:srgbClr val="000000">
                  <a:alpha val="38000"/>
                </a:srgbClr>
              </a:outerShdw>
            </a:effectLst>
          </p:spPr>
        </p:cxnSp>
        <p:cxnSp>
          <p:nvCxnSpPr>
            <p:cNvPr id="85" name="Elbow Connector 84"/>
            <p:cNvCxnSpPr/>
            <p:nvPr/>
          </p:nvCxnSpPr>
          <p:spPr>
            <a:xfrm rot="5400000">
              <a:off x="6813272" y="3636195"/>
              <a:ext cx="1157041" cy="2471710"/>
            </a:xfrm>
            <a:prstGeom prst="bentConnector2">
              <a:avLst/>
            </a:prstGeom>
            <a:noFill/>
            <a:ln w="25400" cap="flat" cmpd="sng" algn="ctr">
              <a:solidFill>
                <a:srgbClr val="474746"/>
              </a:solidFill>
              <a:prstDash val="solid"/>
            </a:ln>
            <a:effectLst>
              <a:outerShdw blurRad="40000" dist="20000" dir="5400000" rotWithShape="0">
                <a:srgbClr val="000000">
                  <a:alpha val="38000"/>
                </a:srgbClr>
              </a:outerShdw>
            </a:effectLst>
          </p:spPr>
        </p:cxnSp>
        <p:sp>
          <p:nvSpPr>
            <p:cNvPr id="92" name="TextBox 91"/>
            <p:cNvSpPr txBox="1"/>
            <p:nvPr/>
          </p:nvSpPr>
          <p:spPr>
            <a:xfrm>
              <a:off x="6181829" y="3769041"/>
              <a:ext cx="632454" cy="461547"/>
            </a:xfrm>
            <a:prstGeom prst="rect">
              <a:avLst/>
            </a:prstGeom>
            <a:noFill/>
          </p:spPr>
          <p:txBody>
            <a:bodyPr wrap="none" rtlCol="0">
              <a:spAutoFit/>
            </a:bodyPr>
            <a:lstStyle/>
            <a:p>
              <a:pPr marL="0" marR="0" lvl="0" indent="0"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Mount</a:t>
              </a:r>
            </a:p>
            <a:p>
              <a:pPr marL="0" marR="0" lvl="0" indent="0"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Target</a:t>
              </a:r>
            </a:p>
          </p:txBody>
        </p:sp>
        <p:sp>
          <p:nvSpPr>
            <p:cNvPr id="93" name="TextBox 92"/>
            <p:cNvSpPr txBox="1"/>
            <p:nvPr/>
          </p:nvSpPr>
          <p:spPr>
            <a:xfrm>
              <a:off x="8850721" y="3747635"/>
              <a:ext cx="632454" cy="461547"/>
            </a:xfrm>
            <a:prstGeom prst="rect">
              <a:avLst/>
            </a:prstGeom>
            <a:noFill/>
          </p:spPr>
          <p:txBody>
            <a:bodyPr wrap="none" rtlCol="0">
              <a:spAutoFit/>
            </a:bodyPr>
            <a:lstStyle/>
            <a:p>
              <a:pPr marL="0" marR="0" lvl="0" indent="0"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Mount</a:t>
              </a:r>
            </a:p>
            <a:p>
              <a:pPr marL="0" marR="0" lvl="0" indent="0"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Target</a:t>
              </a:r>
            </a:p>
          </p:txBody>
        </p:sp>
        <p:sp>
          <p:nvSpPr>
            <p:cNvPr id="99" name="TextBox 98"/>
            <p:cNvSpPr txBox="1"/>
            <p:nvPr/>
          </p:nvSpPr>
          <p:spPr>
            <a:xfrm>
              <a:off x="5674569" y="5813004"/>
              <a:ext cx="667093" cy="407248"/>
            </a:xfrm>
            <a:prstGeom prst="rect">
              <a:avLst/>
            </a:prstGeom>
            <a:noFill/>
          </p:spPr>
          <p:txBody>
            <a:bodyPr wrap="non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Amazon</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EFS</a:t>
              </a:r>
            </a:p>
          </p:txBody>
        </p:sp>
        <p:pic>
          <p:nvPicPr>
            <p:cNvPr id="113" name="Picture 1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71828" y="5074847"/>
              <a:ext cx="626204" cy="751444"/>
            </a:xfrm>
            <a:prstGeom prst="rect">
              <a:avLst/>
            </a:prstGeom>
          </p:spPr>
        </p:pic>
        <p:sp>
          <p:nvSpPr>
            <p:cNvPr id="114" name="Rounded Rectangle 113"/>
            <p:cNvSpPr/>
            <p:nvPr/>
          </p:nvSpPr>
          <p:spPr>
            <a:xfrm>
              <a:off x="2372460" y="2353439"/>
              <a:ext cx="1986025" cy="2240534"/>
            </a:xfrm>
            <a:prstGeom prst="roundRect">
              <a:avLst>
                <a:gd name="adj" fmla="val 9818"/>
              </a:avLst>
            </a:prstGeom>
            <a:noFill/>
            <a:ln w="6350" cap="flat" cmpd="sng" algn="ctr">
              <a:solidFill>
                <a:srgbClr val="474746"/>
              </a:solidFill>
              <a:prstDash val="soli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115" name="Picture 1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78720" y="2681016"/>
              <a:ext cx="725353" cy="681116"/>
            </a:xfrm>
            <a:prstGeom prst="rect">
              <a:avLst/>
            </a:prstGeom>
          </p:spPr>
        </p:pic>
        <p:pic>
          <p:nvPicPr>
            <p:cNvPr id="119" name="Picture 11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64611" y="2681016"/>
              <a:ext cx="725353" cy="681116"/>
            </a:xfrm>
            <a:prstGeom prst="rect">
              <a:avLst/>
            </a:prstGeom>
          </p:spPr>
        </p:pic>
        <p:sp>
          <p:nvSpPr>
            <p:cNvPr id="120" name="TextBox 119"/>
            <p:cNvSpPr txBox="1"/>
            <p:nvPr/>
          </p:nvSpPr>
          <p:spPr>
            <a:xfrm>
              <a:off x="2922050" y="2396633"/>
              <a:ext cx="875498" cy="217198"/>
            </a:xfrm>
            <a:prstGeom prst="rect">
              <a:avLst/>
            </a:prstGeom>
            <a:noFill/>
          </p:spPr>
          <p:txBody>
            <a:bodyPr wrap="squar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NFS clients</a:t>
              </a:r>
            </a:p>
          </p:txBody>
        </p:sp>
        <p:pic>
          <p:nvPicPr>
            <p:cNvPr id="121" name="Picture 120"/>
            <p:cNvPicPr>
              <a:picLocks noChangeAspect="1"/>
            </p:cNvPicPr>
            <p:nvPr/>
          </p:nvPicPr>
          <p:blipFill>
            <a:blip r:embed="rId7"/>
            <a:stretch>
              <a:fillRect/>
            </a:stretch>
          </p:blipFill>
          <p:spPr>
            <a:xfrm>
              <a:off x="2345486" y="2241558"/>
              <a:ext cx="215900" cy="241300"/>
            </a:xfrm>
            <a:prstGeom prst="rect">
              <a:avLst/>
            </a:prstGeom>
          </p:spPr>
        </p:pic>
        <p:sp>
          <p:nvSpPr>
            <p:cNvPr id="122" name="Rounded Rectangle 121"/>
            <p:cNvSpPr/>
            <p:nvPr/>
          </p:nvSpPr>
          <p:spPr>
            <a:xfrm>
              <a:off x="2601191" y="2992202"/>
              <a:ext cx="499952" cy="325297"/>
            </a:xfrm>
            <a:prstGeom prst="roundRect">
              <a:avLst/>
            </a:prstGeom>
            <a:solidFill>
              <a:srgbClr val="0070C0"/>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23" name="TextBox 122"/>
            <p:cNvSpPr txBox="1"/>
            <p:nvPr/>
          </p:nvSpPr>
          <p:spPr>
            <a:xfrm>
              <a:off x="2601538" y="3005466"/>
              <a:ext cx="479463" cy="271499"/>
            </a:xfrm>
            <a:prstGeom prst="rect">
              <a:avLst/>
            </a:prstGeom>
            <a:noFill/>
          </p:spPr>
          <p:txBody>
            <a:bodyPr wrap="non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Network</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Interface</a:t>
              </a:r>
            </a:p>
          </p:txBody>
        </p:sp>
        <p:sp>
          <p:nvSpPr>
            <p:cNvPr id="124" name="Rounded Rectangle 123"/>
            <p:cNvSpPr/>
            <p:nvPr/>
          </p:nvSpPr>
          <p:spPr>
            <a:xfrm>
              <a:off x="2615706" y="3729293"/>
              <a:ext cx="1358146" cy="654227"/>
            </a:xfrm>
            <a:prstGeom prst="roundRect">
              <a:avLst/>
            </a:prstGeom>
            <a:solidFill>
              <a:srgbClr val="0C67AE">
                <a:lumMod val="20000"/>
                <a:lumOff val="80000"/>
              </a:srgbClr>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25" name="TextBox 124"/>
            <p:cNvSpPr txBox="1"/>
            <p:nvPr/>
          </p:nvSpPr>
          <p:spPr>
            <a:xfrm>
              <a:off x="2622699" y="4123813"/>
              <a:ext cx="1340516" cy="217198"/>
            </a:xfrm>
            <a:prstGeom prst="rect">
              <a:avLst/>
            </a:prstGeom>
            <a:noFill/>
          </p:spPr>
          <p:txBody>
            <a:bodyPr wrap="squar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Mount Target</a:t>
              </a:r>
            </a:p>
          </p:txBody>
        </p:sp>
        <p:sp>
          <p:nvSpPr>
            <p:cNvPr id="126" name="TextBox 125"/>
            <p:cNvSpPr txBox="1"/>
            <p:nvPr/>
          </p:nvSpPr>
          <p:spPr>
            <a:xfrm>
              <a:off x="2405727" y="2693930"/>
              <a:ext cx="875498" cy="190049"/>
            </a:xfrm>
            <a:prstGeom prst="rect">
              <a:avLst/>
            </a:prstGeom>
            <a:noFill/>
          </p:spPr>
          <p:txBody>
            <a:bodyPr wrap="squar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8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EC2 Instance</a:t>
              </a:r>
            </a:p>
          </p:txBody>
        </p:sp>
        <p:sp>
          <p:nvSpPr>
            <p:cNvPr id="127" name="TextBox 126"/>
            <p:cNvSpPr txBox="1"/>
            <p:nvPr/>
          </p:nvSpPr>
          <p:spPr>
            <a:xfrm>
              <a:off x="3276583" y="2701189"/>
              <a:ext cx="875498" cy="190049"/>
            </a:xfrm>
            <a:prstGeom prst="rect">
              <a:avLst/>
            </a:prstGeom>
            <a:noFill/>
          </p:spPr>
          <p:txBody>
            <a:bodyPr wrap="squar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8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EC2 Instance</a:t>
              </a:r>
            </a:p>
          </p:txBody>
        </p:sp>
        <p:cxnSp>
          <p:nvCxnSpPr>
            <p:cNvPr id="128" name="Straight Arrow Connector 127"/>
            <p:cNvCxnSpPr>
              <a:stCxn id="123" idx="2"/>
            </p:cNvCxnSpPr>
            <p:nvPr/>
          </p:nvCxnSpPr>
          <p:spPr>
            <a:xfrm>
              <a:off x="2841269" y="3276965"/>
              <a:ext cx="273508" cy="537317"/>
            </a:xfrm>
            <a:prstGeom prst="straightConnector1">
              <a:avLst/>
            </a:prstGeom>
            <a:noFill/>
            <a:ln w="38100" cap="flat" cmpd="sng" algn="ctr">
              <a:solidFill>
                <a:srgbClr val="0066CC"/>
              </a:solidFill>
              <a:prstDash val="solid"/>
              <a:tailEnd type="triangle"/>
            </a:ln>
            <a:effectLst>
              <a:outerShdw blurRad="40000" dist="20000" dir="5400000" rotWithShape="0">
                <a:srgbClr val="000000">
                  <a:alpha val="38000"/>
                </a:srgbClr>
              </a:outerShdw>
            </a:effectLst>
          </p:spPr>
        </p:cxnSp>
        <p:sp>
          <p:nvSpPr>
            <p:cNvPr id="129" name="Rounded Rectangle 128"/>
            <p:cNvSpPr/>
            <p:nvPr/>
          </p:nvSpPr>
          <p:spPr>
            <a:xfrm>
              <a:off x="3472045" y="2992205"/>
              <a:ext cx="499952" cy="325297"/>
            </a:xfrm>
            <a:prstGeom prst="roundRect">
              <a:avLst/>
            </a:prstGeom>
            <a:solidFill>
              <a:srgbClr val="0070C0"/>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0" name="TextBox 129"/>
            <p:cNvSpPr txBox="1"/>
            <p:nvPr/>
          </p:nvSpPr>
          <p:spPr>
            <a:xfrm>
              <a:off x="3472392" y="3005469"/>
              <a:ext cx="479463" cy="271499"/>
            </a:xfrm>
            <a:prstGeom prst="rect">
              <a:avLst/>
            </a:prstGeom>
            <a:noFill/>
          </p:spPr>
          <p:txBody>
            <a:bodyPr wrap="non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Network</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Interface</a:t>
              </a:r>
            </a:p>
          </p:txBody>
        </p:sp>
        <p:grpSp>
          <p:nvGrpSpPr>
            <p:cNvPr id="131" name="Group 130"/>
            <p:cNvGrpSpPr/>
            <p:nvPr/>
          </p:nvGrpSpPr>
          <p:grpSpPr>
            <a:xfrm>
              <a:off x="3022463" y="3812051"/>
              <a:ext cx="499952" cy="325297"/>
              <a:chOff x="2395539" y="2736972"/>
              <a:chExt cx="499952" cy="325297"/>
            </a:xfrm>
          </p:grpSpPr>
          <p:sp>
            <p:nvSpPr>
              <p:cNvPr id="132" name="Rounded Rectangle 131"/>
              <p:cNvSpPr/>
              <p:nvPr/>
            </p:nvSpPr>
            <p:spPr>
              <a:xfrm>
                <a:off x="2395539" y="2736972"/>
                <a:ext cx="499952" cy="325297"/>
              </a:xfrm>
              <a:prstGeom prst="roundRect">
                <a:avLst/>
              </a:prstGeom>
              <a:solidFill>
                <a:srgbClr val="0070C0"/>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3" name="TextBox 132"/>
              <p:cNvSpPr txBox="1"/>
              <p:nvPr/>
            </p:nvSpPr>
            <p:spPr>
              <a:xfrm>
                <a:off x="2409926" y="2750466"/>
                <a:ext cx="479464" cy="271499"/>
              </a:xfrm>
              <a:prstGeom prst="rect">
                <a:avLst/>
              </a:prstGeom>
              <a:noFill/>
            </p:spPr>
            <p:txBody>
              <a:bodyPr wrap="non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Network</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Interface</a:t>
                </a:r>
              </a:p>
            </p:txBody>
          </p:sp>
        </p:grpSp>
        <p:cxnSp>
          <p:nvCxnSpPr>
            <p:cNvPr id="134" name="Straight Arrow Connector 133"/>
            <p:cNvCxnSpPr>
              <a:stCxn id="130" idx="2"/>
            </p:cNvCxnSpPr>
            <p:nvPr/>
          </p:nvCxnSpPr>
          <p:spPr>
            <a:xfrm flipH="1">
              <a:off x="3459929" y="3276968"/>
              <a:ext cx="252194" cy="535084"/>
            </a:xfrm>
            <a:prstGeom prst="straightConnector1">
              <a:avLst/>
            </a:prstGeom>
            <a:noFill/>
            <a:ln w="38100" cap="flat" cmpd="sng" algn="ctr">
              <a:solidFill>
                <a:srgbClr val="0066CC"/>
              </a:solidFill>
              <a:prstDash val="solid"/>
              <a:tailEnd type="triangle"/>
            </a:ln>
            <a:effectLst>
              <a:outerShdw blurRad="40000" dist="20000" dir="5400000" rotWithShape="0">
                <a:srgbClr val="000000">
                  <a:alpha val="38000"/>
                </a:srgbClr>
              </a:outerShdw>
            </a:effectLst>
          </p:spPr>
        </p:cxnSp>
        <p:sp>
          <p:nvSpPr>
            <p:cNvPr id="135" name="Rounded Rectangle 134"/>
            <p:cNvSpPr/>
            <p:nvPr/>
          </p:nvSpPr>
          <p:spPr>
            <a:xfrm>
              <a:off x="5298337" y="3728918"/>
              <a:ext cx="1358146" cy="654227"/>
            </a:xfrm>
            <a:prstGeom prst="roundRect">
              <a:avLst/>
            </a:prstGeom>
            <a:solidFill>
              <a:srgbClr val="0C67AE">
                <a:lumMod val="20000"/>
                <a:lumOff val="80000"/>
              </a:srgbClr>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6" name="TextBox 135"/>
            <p:cNvSpPr txBox="1"/>
            <p:nvPr/>
          </p:nvSpPr>
          <p:spPr>
            <a:xfrm>
              <a:off x="5305330" y="4123438"/>
              <a:ext cx="1340516" cy="217198"/>
            </a:xfrm>
            <a:prstGeom prst="rect">
              <a:avLst/>
            </a:prstGeom>
            <a:noFill/>
          </p:spPr>
          <p:txBody>
            <a:bodyPr wrap="squar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Mount Target</a:t>
              </a:r>
            </a:p>
          </p:txBody>
        </p:sp>
        <p:grpSp>
          <p:nvGrpSpPr>
            <p:cNvPr id="137" name="Group 136"/>
            <p:cNvGrpSpPr/>
            <p:nvPr/>
          </p:nvGrpSpPr>
          <p:grpSpPr>
            <a:xfrm>
              <a:off x="5705094" y="3811676"/>
              <a:ext cx="499952" cy="325297"/>
              <a:chOff x="2395539" y="2736972"/>
              <a:chExt cx="499952" cy="325297"/>
            </a:xfrm>
          </p:grpSpPr>
          <p:sp>
            <p:nvSpPr>
              <p:cNvPr id="138" name="Rounded Rectangle 137"/>
              <p:cNvSpPr/>
              <p:nvPr/>
            </p:nvSpPr>
            <p:spPr>
              <a:xfrm>
                <a:off x="2395539" y="2736972"/>
                <a:ext cx="499952" cy="325297"/>
              </a:xfrm>
              <a:prstGeom prst="roundRect">
                <a:avLst/>
              </a:prstGeom>
              <a:solidFill>
                <a:srgbClr val="0070C0"/>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9" name="TextBox 138"/>
              <p:cNvSpPr txBox="1"/>
              <p:nvPr/>
            </p:nvSpPr>
            <p:spPr>
              <a:xfrm>
                <a:off x="2409926" y="2750466"/>
                <a:ext cx="479464" cy="271499"/>
              </a:xfrm>
              <a:prstGeom prst="rect">
                <a:avLst/>
              </a:prstGeom>
              <a:noFill/>
            </p:spPr>
            <p:txBody>
              <a:bodyPr wrap="non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Network</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Interface</a:t>
                </a:r>
              </a:p>
            </p:txBody>
          </p:sp>
        </p:grpSp>
        <p:sp>
          <p:nvSpPr>
            <p:cNvPr id="140" name="Rounded Rectangle 139"/>
            <p:cNvSpPr/>
            <p:nvPr/>
          </p:nvSpPr>
          <p:spPr>
            <a:xfrm>
              <a:off x="4977766" y="2353442"/>
              <a:ext cx="1986025" cy="2240534"/>
            </a:xfrm>
            <a:prstGeom prst="roundRect">
              <a:avLst>
                <a:gd name="adj" fmla="val 9818"/>
              </a:avLst>
            </a:prstGeom>
            <a:noFill/>
            <a:ln w="6350" cap="flat" cmpd="sng" algn="ctr">
              <a:solidFill>
                <a:srgbClr val="474746"/>
              </a:solidFill>
              <a:prstDash val="soli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141" name="Straight Connector 140"/>
            <p:cNvCxnSpPr>
              <a:stCxn id="135" idx="2"/>
              <a:endCxn id="113" idx="0"/>
            </p:cNvCxnSpPr>
            <p:nvPr/>
          </p:nvCxnSpPr>
          <p:spPr>
            <a:xfrm>
              <a:off x="5977410" y="4383145"/>
              <a:ext cx="7520" cy="691702"/>
            </a:xfrm>
            <a:prstGeom prst="line">
              <a:avLst/>
            </a:prstGeom>
            <a:noFill/>
            <a:ln w="25400" cap="flat" cmpd="sng" algn="ctr">
              <a:solidFill>
                <a:srgbClr val="474746"/>
              </a:solidFill>
              <a:prstDash val="solid"/>
            </a:ln>
            <a:effectLst>
              <a:outerShdw blurRad="40000" dist="20000" dir="5400000" rotWithShape="0">
                <a:srgbClr val="000000">
                  <a:alpha val="38000"/>
                </a:srgbClr>
              </a:outerShdw>
            </a:effectLst>
          </p:spPr>
        </p:cxnSp>
        <p:pic>
          <p:nvPicPr>
            <p:cNvPr id="142" name="Picture 141"/>
            <p:cNvPicPr>
              <a:picLocks noChangeAspect="1"/>
            </p:cNvPicPr>
            <p:nvPr/>
          </p:nvPicPr>
          <p:blipFill>
            <a:blip r:embed="rId7"/>
            <a:stretch>
              <a:fillRect/>
            </a:stretch>
          </p:blipFill>
          <p:spPr>
            <a:xfrm>
              <a:off x="4963539" y="2236383"/>
              <a:ext cx="215900" cy="241300"/>
            </a:xfrm>
            <a:prstGeom prst="rect">
              <a:avLst/>
            </a:prstGeom>
          </p:spPr>
        </p:pic>
        <p:sp>
          <p:nvSpPr>
            <p:cNvPr id="143" name="TextBox 142"/>
            <p:cNvSpPr txBox="1"/>
            <p:nvPr/>
          </p:nvSpPr>
          <p:spPr>
            <a:xfrm>
              <a:off x="3662053" y="4391296"/>
              <a:ext cx="671454" cy="217198"/>
            </a:xfrm>
            <a:prstGeom prst="rect">
              <a:avLst/>
            </a:prstGeom>
            <a:noFill/>
          </p:spPr>
          <p:txBody>
            <a:bodyPr wrap="squar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Subnet</a:t>
              </a:r>
            </a:p>
          </p:txBody>
        </p:sp>
        <p:sp>
          <p:nvSpPr>
            <p:cNvPr id="144" name="TextBox 143"/>
            <p:cNvSpPr txBox="1"/>
            <p:nvPr/>
          </p:nvSpPr>
          <p:spPr>
            <a:xfrm>
              <a:off x="6275396" y="4383145"/>
              <a:ext cx="671454" cy="217198"/>
            </a:xfrm>
            <a:prstGeom prst="rect">
              <a:avLst/>
            </a:prstGeom>
            <a:noFill/>
          </p:spPr>
          <p:txBody>
            <a:bodyPr wrap="squar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Subnet</a:t>
              </a:r>
            </a:p>
          </p:txBody>
        </p:sp>
        <p:sp>
          <p:nvSpPr>
            <p:cNvPr id="145" name="Rounded Rectangle 144"/>
            <p:cNvSpPr/>
            <p:nvPr/>
          </p:nvSpPr>
          <p:spPr>
            <a:xfrm>
              <a:off x="7624605" y="2265721"/>
              <a:ext cx="1986025" cy="1227339"/>
            </a:xfrm>
            <a:prstGeom prst="roundRect">
              <a:avLst>
                <a:gd name="adj" fmla="val 9818"/>
              </a:avLst>
            </a:prstGeom>
            <a:noFill/>
            <a:ln w="6350" cap="flat" cmpd="sng" algn="ctr">
              <a:solidFill>
                <a:srgbClr val="474746"/>
              </a:solidFill>
              <a:prstDash val="soli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6" name="Rounded Rectangle 145"/>
            <p:cNvSpPr/>
            <p:nvPr/>
          </p:nvSpPr>
          <p:spPr>
            <a:xfrm>
              <a:off x="7639060" y="3583473"/>
              <a:ext cx="1986025" cy="1227339"/>
            </a:xfrm>
            <a:prstGeom prst="roundRect">
              <a:avLst>
                <a:gd name="adj" fmla="val 9818"/>
              </a:avLst>
            </a:prstGeom>
            <a:noFill/>
            <a:ln w="6350" cap="flat" cmpd="sng" algn="ctr">
              <a:solidFill>
                <a:srgbClr val="474746"/>
              </a:solidFill>
              <a:prstDash val="soli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47" name="TextBox 146"/>
            <p:cNvSpPr txBox="1"/>
            <p:nvPr/>
          </p:nvSpPr>
          <p:spPr>
            <a:xfrm>
              <a:off x="8982896" y="4593973"/>
              <a:ext cx="671454" cy="217198"/>
            </a:xfrm>
            <a:prstGeom prst="rect">
              <a:avLst/>
            </a:prstGeom>
            <a:noFill/>
          </p:spPr>
          <p:txBody>
            <a:bodyPr wrap="squar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Subnet</a:t>
              </a:r>
            </a:p>
          </p:txBody>
        </p:sp>
        <p:sp>
          <p:nvSpPr>
            <p:cNvPr id="148" name="TextBox 147"/>
            <p:cNvSpPr txBox="1"/>
            <p:nvPr/>
          </p:nvSpPr>
          <p:spPr>
            <a:xfrm>
              <a:off x="8966162" y="3237559"/>
              <a:ext cx="671454" cy="217198"/>
            </a:xfrm>
            <a:prstGeom prst="rect">
              <a:avLst/>
            </a:prstGeom>
            <a:noFill/>
          </p:spPr>
          <p:txBody>
            <a:bodyPr wrap="squar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Subnet</a:t>
              </a:r>
            </a:p>
          </p:txBody>
        </p:sp>
        <p:pic>
          <p:nvPicPr>
            <p:cNvPr id="149" name="Picture 14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31711" y="2520080"/>
              <a:ext cx="725353" cy="681116"/>
            </a:xfrm>
            <a:prstGeom prst="rect">
              <a:avLst/>
            </a:prstGeom>
          </p:spPr>
        </p:pic>
        <p:sp>
          <p:nvSpPr>
            <p:cNvPr id="150" name="TextBox 149"/>
            <p:cNvSpPr txBox="1"/>
            <p:nvPr/>
          </p:nvSpPr>
          <p:spPr>
            <a:xfrm>
              <a:off x="8143683" y="2540253"/>
              <a:ext cx="875498" cy="190049"/>
            </a:xfrm>
            <a:prstGeom prst="rect">
              <a:avLst/>
            </a:prstGeom>
            <a:noFill/>
          </p:spPr>
          <p:txBody>
            <a:bodyPr wrap="squar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8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EC2 Instance</a:t>
              </a:r>
            </a:p>
          </p:txBody>
        </p:sp>
        <p:sp>
          <p:nvSpPr>
            <p:cNvPr id="151" name="Rounded Rectangle 150"/>
            <p:cNvSpPr/>
            <p:nvPr/>
          </p:nvSpPr>
          <p:spPr>
            <a:xfrm>
              <a:off x="8339145" y="2831269"/>
              <a:ext cx="499952" cy="325297"/>
            </a:xfrm>
            <a:prstGeom prst="roundRect">
              <a:avLst/>
            </a:prstGeom>
            <a:solidFill>
              <a:srgbClr val="0070C0"/>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2" name="TextBox 151"/>
            <p:cNvSpPr txBox="1"/>
            <p:nvPr/>
          </p:nvSpPr>
          <p:spPr>
            <a:xfrm>
              <a:off x="8339492" y="2844533"/>
              <a:ext cx="479463" cy="271499"/>
            </a:xfrm>
            <a:prstGeom prst="rect">
              <a:avLst/>
            </a:prstGeom>
            <a:noFill/>
          </p:spPr>
          <p:txBody>
            <a:bodyPr wrap="non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Network</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Interface</a:t>
              </a:r>
            </a:p>
          </p:txBody>
        </p:sp>
        <p:sp>
          <p:nvSpPr>
            <p:cNvPr id="153" name="Rounded Rectangle 152"/>
            <p:cNvSpPr/>
            <p:nvPr/>
          </p:nvSpPr>
          <p:spPr>
            <a:xfrm>
              <a:off x="7945741" y="3728918"/>
              <a:ext cx="1358146" cy="654227"/>
            </a:xfrm>
            <a:prstGeom prst="roundRect">
              <a:avLst/>
            </a:prstGeom>
            <a:solidFill>
              <a:srgbClr val="0C67AE">
                <a:lumMod val="20000"/>
                <a:lumOff val="80000"/>
              </a:srgbClr>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4" name="TextBox 153"/>
            <p:cNvSpPr txBox="1"/>
            <p:nvPr/>
          </p:nvSpPr>
          <p:spPr>
            <a:xfrm>
              <a:off x="7952734" y="4123438"/>
              <a:ext cx="1340516" cy="217198"/>
            </a:xfrm>
            <a:prstGeom prst="rect">
              <a:avLst/>
            </a:prstGeom>
            <a:noFill/>
          </p:spPr>
          <p:txBody>
            <a:bodyPr wrap="squar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474746"/>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Mount Target</a:t>
              </a:r>
            </a:p>
          </p:txBody>
        </p:sp>
        <p:grpSp>
          <p:nvGrpSpPr>
            <p:cNvPr id="155" name="Group 154"/>
            <p:cNvGrpSpPr/>
            <p:nvPr/>
          </p:nvGrpSpPr>
          <p:grpSpPr>
            <a:xfrm>
              <a:off x="8352498" y="3811676"/>
              <a:ext cx="499952" cy="325297"/>
              <a:chOff x="2395539" y="2736972"/>
              <a:chExt cx="499952" cy="325297"/>
            </a:xfrm>
          </p:grpSpPr>
          <p:sp>
            <p:nvSpPr>
              <p:cNvPr id="156" name="Rounded Rectangle 155"/>
              <p:cNvSpPr/>
              <p:nvPr/>
            </p:nvSpPr>
            <p:spPr>
              <a:xfrm>
                <a:off x="2395539" y="2736972"/>
                <a:ext cx="499952" cy="325297"/>
              </a:xfrm>
              <a:prstGeom prst="roundRect">
                <a:avLst/>
              </a:prstGeom>
              <a:solidFill>
                <a:srgbClr val="0070C0"/>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7" name="TextBox 156"/>
              <p:cNvSpPr txBox="1"/>
              <p:nvPr/>
            </p:nvSpPr>
            <p:spPr>
              <a:xfrm>
                <a:off x="2409926" y="2750466"/>
                <a:ext cx="479464" cy="271499"/>
              </a:xfrm>
              <a:prstGeom prst="rect">
                <a:avLst/>
              </a:prstGeom>
              <a:noFill/>
            </p:spPr>
            <p:txBody>
              <a:bodyPr wrap="none" rtlCol="0">
                <a:spAutoFit/>
              </a:bodyP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Network</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prstClr val="whit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Interface</a:t>
                </a:r>
              </a:p>
            </p:txBody>
          </p:sp>
        </p:grpSp>
        <p:cxnSp>
          <p:nvCxnSpPr>
            <p:cNvPr id="158" name="Straight Arrow Connector 157"/>
            <p:cNvCxnSpPr>
              <a:stCxn id="149" idx="2"/>
              <a:endCxn id="156" idx="0"/>
            </p:cNvCxnSpPr>
            <p:nvPr/>
          </p:nvCxnSpPr>
          <p:spPr>
            <a:xfrm>
              <a:off x="8594388" y="3201196"/>
              <a:ext cx="8086" cy="610480"/>
            </a:xfrm>
            <a:prstGeom prst="straightConnector1">
              <a:avLst/>
            </a:prstGeom>
            <a:noFill/>
            <a:ln w="38100" cap="flat" cmpd="sng" algn="ctr">
              <a:solidFill>
                <a:srgbClr val="0066CC"/>
              </a:solidFill>
              <a:prstDash val="solid"/>
              <a:tailEnd type="triangle"/>
            </a:ln>
            <a:effectLst>
              <a:outerShdw blurRad="40000" dist="20000" dir="5400000" rotWithShape="0">
                <a:srgbClr val="000000">
                  <a:alpha val="38000"/>
                </a:srgbClr>
              </a:outerShdw>
            </a:effectLst>
          </p:spPr>
        </p:cxnSp>
        <p:sp>
          <p:nvSpPr>
            <p:cNvPr id="159" name="TextBox 32"/>
            <p:cNvSpPr txBox="1">
              <a:spLocks noChangeArrowheads="1"/>
            </p:cNvSpPr>
            <p:nvPr/>
          </p:nvSpPr>
          <p:spPr bwMode="auto">
            <a:xfrm>
              <a:off x="2578029" y="2085864"/>
              <a:ext cx="1557338" cy="230773"/>
            </a:xfrm>
            <a:prstGeom prst="rect">
              <a:avLst/>
            </a:prstGeom>
            <a:noFill/>
            <a:ln w="9525">
              <a:noFill/>
              <a:miter lim="800000"/>
              <a:headEnd/>
              <a:tailEnd/>
            </a:ln>
          </p:spPr>
          <p:txBody>
            <a:bodyPr>
              <a:spAutoFit/>
            </a:bodyPr>
            <a:lstStyle/>
            <a:p>
              <a:pPr algn="ctr" defTabSz="457200"/>
              <a:r>
                <a:rPr lang="en-US" sz="1100" dirty="0">
                  <a:solidFill>
                    <a:srgbClr val="F7981F"/>
                  </a:solidFill>
                  <a:latin typeface="Amazon Ember Light" panose="020B0403020204020204" pitchFamily="34" charset="0"/>
                  <a:ea typeface="Amazon Ember Light" panose="020B0403020204020204" pitchFamily="34" charset="0"/>
                  <a:cs typeface="Amazon Ember Light" panose="020B0403020204020204" pitchFamily="34" charset="0"/>
                </a:rPr>
                <a:t>Availability Zone A</a:t>
              </a:r>
            </a:p>
          </p:txBody>
        </p:sp>
        <p:sp>
          <p:nvSpPr>
            <p:cNvPr id="160" name="TextBox 32"/>
            <p:cNvSpPr txBox="1">
              <a:spLocks noChangeArrowheads="1"/>
            </p:cNvSpPr>
            <p:nvPr/>
          </p:nvSpPr>
          <p:spPr bwMode="auto">
            <a:xfrm>
              <a:off x="5192109" y="2087621"/>
              <a:ext cx="1557338" cy="230773"/>
            </a:xfrm>
            <a:prstGeom prst="rect">
              <a:avLst/>
            </a:prstGeom>
            <a:noFill/>
            <a:ln w="9525">
              <a:noFill/>
              <a:miter lim="800000"/>
              <a:headEnd/>
              <a:tailEnd/>
            </a:ln>
          </p:spPr>
          <p:txBody>
            <a:bodyPr>
              <a:spAutoFit/>
            </a:bodyPr>
            <a:lstStyle/>
            <a:p>
              <a:pPr algn="ctr" defTabSz="457200"/>
              <a:r>
                <a:rPr lang="en-US" sz="1100" dirty="0">
                  <a:solidFill>
                    <a:srgbClr val="F7981F"/>
                  </a:solidFill>
                  <a:latin typeface="Amazon Ember Light" panose="020B0403020204020204" pitchFamily="34" charset="0"/>
                  <a:ea typeface="Amazon Ember Light" panose="020B0403020204020204" pitchFamily="34" charset="0"/>
                  <a:cs typeface="Amazon Ember Light" panose="020B0403020204020204" pitchFamily="34" charset="0"/>
                </a:rPr>
                <a:t>Availability</a:t>
              </a:r>
              <a:r>
                <a:rPr lang="en-US" sz="900" b="1" dirty="0">
                  <a:solidFill>
                    <a:srgbClr val="F7981F"/>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100" dirty="0">
                  <a:solidFill>
                    <a:srgbClr val="F7981F"/>
                  </a:solidFill>
                  <a:latin typeface="Amazon Ember Light" panose="020B0403020204020204" pitchFamily="34" charset="0"/>
                  <a:ea typeface="Amazon Ember Light" panose="020B0403020204020204" pitchFamily="34" charset="0"/>
                  <a:cs typeface="Amazon Ember Light" panose="020B0403020204020204" pitchFamily="34" charset="0"/>
                </a:rPr>
                <a:t>Zone</a:t>
              </a:r>
              <a:r>
                <a:rPr lang="en-US" sz="900" b="1" dirty="0">
                  <a:solidFill>
                    <a:srgbClr val="F7981F"/>
                  </a:solidFill>
                  <a:latin typeface="Amazon Ember Light" panose="020B0403020204020204" pitchFamily="34" charset="0"/>
                  <a:ea typeface="Amazon Ember Light" panose="020B0403020204020204" pitchFamily="34" charset="0"/>
                  <a:cs typeface="Amazon Ember Light" panose="020B0403020204020204" pitchFamily="34" charset="0"/>
                </a:rPr>
                <a:t> </a:t>
              </a:r>
              <a:r>
                <a:rPr lang="en-US" sz="1100" dirty="0">
                  <a:solidFill>
                    <a:srgbClr val="F7981F"/>
                  </a:solidFill>
                  <a:latin typeface="Amazon Ember Light" panose="020B0403020204020204" pitchFamily="34" charset="0"/>
                  <a:ea typeface="Amazon Ember Light" panose="020B0403020204020204" pitchFamily="34" charset="0"/>
                  <a:cs typeface="Amazon Ember Light" panose="020B0403020204020204" pitchFamily="34" charset="0"/>
                </a:rPr>
                <a:t>B</a:t>
              </a:r>
            </a:p>
          </p:txBody>
        </p:sp>
        <p:sp>
          <p:nvSpPr>
            <p:cNvPr id="161" name="TextBox 32"/>
            <p:cNvSpPr txBox="1">
              <a:spLocks noChangeArrowheads="1"/>
            </p:cNvSpPr>
            <p:nvPr/>
          </p:nvSpPr>
          <p:spPr bwMode="auto">
            <a:xfrm>
              <a:off x="7853403" y="2052256"/>
              <a:ext cx="1557338" cy="230773"/>
            </a:xfrm>
            <a:prstGeom prst="rect">
              <a:avLst/>
            </a:prstGeom>
            <a:noFill/>
            <a:ln w="9525">
              <a:noFill/>
              <a:miter lim="800000"/>
              <a:headEnd/>
              <a:tailEnd/>
            </a:ln>
          </p:spPr>
          <p:txBody>
            <a:bodyPr>
              <a:spAutoFit/>
            </a:bodyPr>
            <a:lstStyle/>
            <a:p>
              <a:pPr algn="ctr" defTabSz="457200"/>
              <a:r>
                <a:rPr lang="en-US" sz="1100" dirty="0">
                  <a:solidFill>
                    <a:srgbClr val="F7981F"/>
                  </a:solidFill>
                  <a:latin typeface="Amazon Ember Light" panose="020B0403020204020204" pitchFamily="34" charset="0"/>
                  <a:ea typeface="Amazon Ember Light" panose="020B0403020204020204" pitchFamily="34" charset="0"/>
                  <a:cs typeface="Amazon Ember Light" panose="020B0403020204020204" pitchFamily="34" charset="0"/>
                </a:rPr>
                <a:t>Availability Zone C</a:t>
              </a:r>
            </a:p>
          </p:txBody>
        </p:sp>
      </p:grpSp>
    </p:spTree>
    <p:custDataLst>
      <p:tags r:id="rId1"/>
    </p:custDataLst>
    <p:extLst>
      <p:ext uri="{BB962C8B-B14F-4D97-AF65-F5344CB8AC3E}">
        <p14:creationId xmlns:p14="http://schemas.microsoft.com/office/powerpoint/2010/main" val="11755041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Amazon EFS Implementation</a:t>
            </a:r>
          </a:p>
        </p:txBody>
      </p:sp>
      <p:sp>
        <p:nvSpPr>
          <p:cNvPr id="12" name="Content Placeholder 11"/>
          <p:cNvSpPr>
            <a:spLocks noGrp="1"/>
          </p:cNvSpPr>
          <p:nvPr>
            <p:ph idx="1"/>
          </p:nvPr>
        </p:nvSpPr>
        <p:spPr>
          <a:xfrm>
            <a:off x="755378" y="1964774"/>
            <a:ext cx="10853526" cy="3954206"/>
          </a:xfrm>
        </p:spPr>
        <p:txBody>
          <a:bodyPr>
            <a:normAutofit fontScale="92500" lnSpcReduction="10000"/>
          </a:bodyPr>
          <a:lstStyle/>
          <a:p>
            <a:pPr marL="0" indent="0">
              <a:lnSpc>
                <a:spcPct val="120000"/>
              </a:lnSpc>
              <a:spcBef>
                <a:spcPts val="3200"/>
              </a:spcBef>
              <a:buNone/>
            </a:pPr>
            <a:r>
              <a:rPr lang="fr-FR" dirty="0"/>
              <a:t>Créez vos ressources Amazon EC2 et lancez votre instance Amazon EC2</a:t>
            </a:r>
            <a:r>
              <a:rPr lang="en-US" dirty="0"/>
              <a:t>.</a:t>
            </a:r>
          </a:p>
          <a:p>
            <a:pPr marL="0" indent="0">
              <a:lnSpc>
                <a:spcPct val="120000"/>
              </a:lnSpc>
              <a:spcBef>
                <a:spcPts val="3200"/>
              </a:spcBef>
              <a:buNone/>
            </a:pPr>
            <a:r>
              <a:rPr lang="fr-FR" dirty="0"/>
              <a:t>Créez votre système de fichiers Amazon EFS</a:t>
            </a:r>
            <a:r>
              <a:rPr lang="en-US" dirty="0"/>
              <a:t>.</a:t>
            </a:r>
          </a:p>
          <a:p>
            <a:pPr marL="0" indent="0">
              <a:lnSpc>
                <a:spcPct val="120000"/>
              </a:lnSpc>
              <a:spcBef>
                <a:spcPts val="3200"/>
              </a:spcBef>
              <a:buNone/>
              <a:tabLst>
                <a:tab pos="1528195" algn="l"/>
                <a:tab pos="1674242" algn="l"/>
              </a:tabLst>
            </a:pPr>
            <a:r>
              <a:rPr lang="fr-FR" dirty="0"/>
              <a:t>Créez vos points de montage dans les sous-réseaux appropriés</a:t>
            </a:r>
            <a:r>
              <a:rPr lang="en-US" dirty="0"/>
              <a:t>. </a:t>
            </a:r>
          </a:p>
          <a:p>
            <a:pPr marL="0" indent="0">
              <a:lnSpc>
                <a:spcPct val="120000"/>
              </a:lnSpc>
              <a:spcBef>
                <a:spcPts val="3200"/>
              </a:spcBef>
              <a:buNone/>
              <a:tabLst>
                <a:tab pos="1528195" algn="l"/>
                <a:tab pos="1674242" algn="l"/>
              </a:tabLst>
            </a:pPr>
            <a:r>
              <a:rPr lang="fr-FR" dirty="0"/>
              <a:t>Connectez vos instances Amazon EC2 aux montages cibles</a:t>
            </a:r>
            <a:r>
              <a:rPr lang="en-US" dirty="0"/>
              <a:t>.</a:t>
            </a:r>
          </a:p>
          <a:p>
            <a:pPr marL="0" indent="0">
              <a:lnSpc>
                <a:spcPct val="120000"/>
              </a:lnSpc>
              <a:spcBef>
                <a:spcPts val="3200"/>
              </a:spcBef>
              <a:buNone/>
              <a:tabLst>
                <a:tab pos="1528195" algn="l"/>
                <a:tab pos="1674242" algn="l"/>
              </a:tabLst>
            </a:pPr>
            <a:r>
              <a:rPr lang="fr-FR" dirty="0"/>
              <a:t>Nettoyez les ressources et protégez votre compte AWS</a:t>
            </a:r>
            <a:r>
              <a:rPr lang="en-US" dirty="0"/>
              <a:t>.</a:t>
            </a:r>
          </a:p>
        </p:txBody>
      </p:sp>
      <p:sp>
        <p:nvSpPr>
          <p:cNvPr id="14" name="Oval 13"/>
          <p:cNvSpPr>
            <a:spLocks noChangeAspect="1"/>
          </p:cNvSpPr>
          <p:nvPr/>
        </p:nvSpPr>
        <p:spPr>
          <a:xfrm>
            <a:off x="318541" y="1990298"/>
            <a:ext cx="408216" cy="408216"/>
          </a:xfrm>
          <a:prstGeom prst="ellipse">
            <a:avLst/>
          </a:prstGeom>
          <a:solidFill>
            <a:srgbClr val="000000"/>
          </a:solidFill>
          <a:ln w="63500" cap="flat" cmpd="dbl">
            <a:solidFill>
              <a:schemeClr val="bg1"/>
            </a:solidFill>
            <a:round/>
          </a:ln>
          <a:effectLst>
            <a:outerShdw blurRad="50800" dist="38100" dir="2700000" algn="tl" rotWithShape="0">
              <a:prstClr val="black">
                <a:alpha val="40000"/>
              </a:prstClr>
            </a:outerShdw>
          </a:effectLst>
          <a:scene3d>
            <a:camera prst="orthographicFront">
              <a:rot lat="0" lon="0" rev="0"/>
            </a:camera>
            <a:lightRig rig="threePt" dir="t">
              <a:rot lat="0" lon="0" rev="1200000"/>
            </a:lightRig>
          </a:scene3d>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2133" b="1" dirty="0">
                <a:solidFill>
                  <a:schemeClr val="bg1">
                    <a:lumMod val="95000"/>
                  </a:schemeClr>
                </a:solidFill>
              </a:rPr>
              <a:t>1</a:t>
            </a:r>
          </a:p>
        </p:txBody>
      </p:sp>
      <p:sp>
        <p:nvSpPr>
          <p:cNvPr id="15" name="Oval 14"/>
          <p:cNvSpPr>
            <a:spLocks noChangeAspect="1"/>
          </p:cNvSpPr>
          <p:nvPr/>
        </p:nvSpPr>
        <p:spPr>
          <a:xfrm>
            <a:off x="318541" y="2867882"/>
            <a:ext cx="408216" cy="408216"/>
          </a:xfrm>
          <a:prstGeom prst="ellipse">
            <a:avLst/>
          </a:prstGeom>
          <a:solidFill>
            <a:srgbClr val="000000"/>
          </a:solidFill>
          <a:ln w="63500" cap="flat" cmpd="dbl">
            <a:solidFill>
              <a:schemeClr val="bg1"/>
            </a:solidFill>
            <a:round/>
          </a:ln>
          <a:effectLst>
            <a:outerShdw blurRad="50800" dist="38100" dir="2700000" algn="tl" rotWithShape="0">
              <a:prstClr val="black">
                <a:alpha val="40000"/>
              </a:prstClr>
            </a:outerShdw>
          </a:effectLst>
          <a:scene3d>
            <a:camera prst="orthographicFront">
              <a:rot lat="0" lon="0" rev="0"/>
            </a:camera>
            <a:lightRig rig="threePt" dir="t">
              <a:rot lat="0" lon="0" rev="1200000"/>
            </a:lightRig>
          </a:scene3d>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2133" b="1" dirty="0">
                <a:solidFill>
                  <a:schemeClr val="bg1">
                    <a:lumMod val="95000"/>
                  </a:schemeClr>
                </a:solidFill>
              </a:rPr>
              <a:t>2</a:t>
            </a:r>
          </a:p>
        </p:txBody>
      </p:sp>
      <p:sp>
        <p:nvSpPr>
          <p:cNvPr id="16" name="Oval 15"/>
          <p:cNvSpPr>
            <a:spLocks noChangeAspect="1"/>
          </p:cNvSpPr>
          <p:nvPr/>
        </p:nvSpPr>
        <p:spPr>
          <a:xfrm>
            <a:off x="332852" y="3757983"/>
            <a:ext cx="408216" cy="408216"/>
          </a:xfrm>
          <a:prstGeom prst="ellipse">
            <a:avLst/>
          </a:prstGeom>
          <a:solidFill>
            <a:srgbClr val="000000"/>
          </a:solidFill>
          <a:ln w="63500" cap="flat" cmpd="dbl">
            <a:solidFill>
              <a:schemeClr val="bg1"/>
            </a:solidFill>
            <a:round/>
          </a:ln>
          <a:effectLst>
            <a:outerShdw blurRad="50800" dist="38100" dir="2700000" algn="tl" rotWithShape="0">
              <a:prstClr val="black">
                <a:alpha val="40000"/>
              </a:prstClr>
            </a:outerShdw>
          </a:effectLst>
          <a:scene3d>
            <a:camera prst="orthographicFront">
              <a:rot lat="0" lon="0" rev="0"/>
            </a:camera>
            <a:lightRig rig="threePt" dir="t">
              <a:rot lat="0" lon="0" rev="1200000"/>
            </a:lightRig>
          </a:scene3d>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2133" b="1" dirty="0">
                <a:solidFill>
                  <a:schemeClr val="bg1">
                    <a:lumMod val="95000"/>
                  </a:schemeClr>
                </a:solidFill>
              </a:rPr>
              <a:t>3</a:t>
            </a:r>
          </a:p>
        </p:txBody>
      </p:sp>
      <p:sp>
        <p:nvSpPr>
          <p:cNvPr id="17" name="Oval 16"/>
          <p:cNvSpPr>
            <a:spLocks noChangeAspect="1"/>
          </p:cNvSpPr>
          <p:nvPr/>
        </p:nvSpPr>
        <p:spPr>
          <a:xfrm>
            <a:off x="318541" y="4585738"/>
            <a:ext cx="408216" cy="408216"/>
          </a:xfrm>
          <a:prstGeom prst="ellipse">
            <a:avLst/>
          </a:prstGeom>
          <a:solidFill>
            <a:srgbClr val="000000"/>
          </a:solidFill>
          <a:ln w="63500" cap="flat" cmpd="dbl">
            <a:solidFill>
              <a:schemeClr val="bg1"/>
            </a:solidFill>
            <a:round/>
          </a:ln>
          <a:effectLst>
            <a:outerShdw blurRad="50800" dist="38100" dir="2700000" algn="tl" rotWithShape="0">
              <a:prstClr val="black">
                <a:alpha val="40000"/>
              </a:prstClr>
            </a:outerShdw>
          </a:effectLst>
          <a:scene3d>
            <a:camera prst="orthographicFront">
              <a:rot lat="0" lon="0" rev="0"/>
            </a:camera>
            <a:lightRig rig="threePt" dir="t">
              <a:rot lat="0" lon="0" rev="1200000"/>
            </a:lightRig>
          </a:scene3d>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2133" b="1" dirty="0">
                <a:solidFill>
                  <a:schemeClr val="bg1">
                    <a:lumMod val="95000"/>
                  </a:schemeClr>
                </a:solidFill>
              </a:rPr>
              <a:t>4</a:t>
            </a:r>
          </a:p>
        </p:txBody>
      </p:sp>
      <p:sp>
        <p:nvSpPr>
          <p:cNvPr id="20" name="Oval 19"/>
          <p:cNvSpPr>
            <a:spLocks noChangeAspect="1"/>
          </p:cNvSpPr>
          <p:nvPr/>
        </p:nvSpPr>
        <p:spPr>
          <a:xfrm>
            <a:off x="332852" y="5369379"/>
            <a:ext cx="408216" cy="408216"/>
          </a:xfrm>
          <a:prstGeom prst="ellipse">
            <a:avLst/>
          </a:prstGeom>
          <a:solidFill>
            <a:srgbClr val="000000"/>
          </a:solidFill>
          <a:ln w="63500" cap="flat" cmpd="dbl">
            <a:solidFill>
              <a:schemeClr val="bg1"/>
            </a:solidFill>
            <a:round/>
          </a:ln>
          <a:effectLst>
            <a:outerShdw blurRad="50800" dist="38100" dir="2700000" algn="tl" rotWithShape="0">
              <a:prstClr val="black">
                <a:alpha val="40000"/>
              </a:prstClr>
            </a:outerShdw>
          </a:effectLst>
          <a:scene3d>
            <a:camera prst="orthographicFront">
              <a:rot lat="0" lon="0" rev="0"/>
            </a:camera>
            <a:lightRig rig="threePt" dir="t">
              <a:rot lat="0" lon="0" rev="1200000"/>
            </a:lightRig>
          </a:scene3d>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2133" b="1" dirty="0">
                <a:solidFill>
                  <a:schemeClr val="bg1">
                    <a:lumMod val="95000"/>
                  </a:schemeClr>
                </a:solidFill>
              </a:rPr>
              <a:t>5</a:t>
            </a:r>
          </a:p>
        </p:txBody>
      </p:sp>
      <p:pic>
        <p:nvPicPr>
          <p:cNvPr id="9" name="Picture 8">
            <a:extLst>
              <a:ext uri="{FF2B5EF4-FFF2-40B4-BE49-F238E27FC236}">
                <a16:creationId xmlns:a16="http://schemas.microsoft.com/office/drawing/2014/main" id="{A8F9B325-3371-9A4C-A33D-E6A938FC41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53800" y="5918979"/>
            <a:ext cx="724389" cy="869267"/>
          </a:xfrm>
          <a:prstGeom prst="rect">
            <a:avLst/>
          </a:prstGeom>
        </p:spPr>
      </p:pic>
    </p:spTree>
    <p:custDataLst>
      <p:tags r:id="rId1"/>
    </p:custDataLst>
    <p:extLst>
      <p:ext uri="{BB962C8B-B14F-4D97-AF65-F5344CB8AC3E}">
        <p14:creationId xmlns:p14="http://schemas.microsoft.com/office/powerpoint/2010/main" val="13881779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0617928" cy="826291"/>
          </a:xfrm>
        </p:spPr>
        <p:txBody>
          <a:bodyPr>
            <a:noAutofit/>
          </a:bodyPr>
          <a:lstStyle/>
          <a:p>
            <a:r>
              <a:rPr lang="en-US" sz="4800" dirty="0"/>
              <a:t>Section 2: </a:t>
            </a:r>
            <a:br>
              <a:rPr lang="en-US" sz="4800" dirty="0"/>
            </a:br>
            <a:r>
              <a:rPr lang="en-US" sz="4800" dirty="0"/>
              <a:t>Introduction au services de stockage AWS</a:t>
            </a:r>
          </a:p>
        </p:txBody>
      </p:sp>
    </p:spTree>
    <p:custDataLst>
      <p:tags r:id="rId1"/>
    </p:custDataLst>
    <p:extLst>
      <p:ext uri="{BB962C8B-B14F-4D97-AF65-F5344CB8AC3E}">
        <p14:creationId xmlns:p14="http://schemas.microsoft.com/office/powerpoint/2010/main" val="13909571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Amazon EFS Resources</a:t>
            </a:r>
          </a:p>
        </p:txBody>
      </p:sp>
      <p:sp>
        <p:nvSpPr>
          <p:cNvPr id="3" name="Content Placeholder 2"/>
          <p:cNvSpPr>
            <a:spLocks noGrp="1"/>
          </p:cNvSpPr>
          <p:nvPr>
            <p:ph idx="1"/>
          </p:nvPr>
        </p:nvSpPr>
        <p:spPr>
          <a:xfrm>
            <a:off x="616226" y="1612001"/>
            <a:ext cx="10515600" cy="4913308"/>
          </a:xfrm>
        </p:spPr>
        <p:txBody>
          <a:bodyPr>
            <a:normAutofit lnSpcReduction="10000"/>
          </a:bodyPr>
          <a:lstStyle/>
          <a:p>
            <a:pPr marL="0" indent="0">
              <a:buNone/>
            </a:pPr>
            <a:r>
              <a:rPr lang="en-US" sz="3000" dirty="0"/>
              <a:t>File system</a:t>
            </a:r>
          </a:p>
          <a:p>
            <a:pPr marL="746125" lvl="1" indent="-457200" algn="just">
              <a:spcBef>
                <a:spcPts val="1000"/>
              </a:spcBef>
              <a:spcAft>
                <a:spcPts val="800"/>
              </a:spcAft>
            </a:pPr>
            <a:r>
              <a:rPr lang="en-US" sz="2600" dirty="0"/>
              <a:t>Mount target</a:t>
            </a:r>
          </a:p>
          <a:p>
            <a:pPr marL="1262063" lvl="1" indent="-457200">
              <a:lnSpc>
                <a:spcPct val="140000"/>
              </a:lnSpc>
              <a:spcBef>
                <a:spcPts val="0"/>
              </a:spcBef>
              <a:buClr>
                <a:schemeClr val="bg2">
                  <a:lumMod val="10000"/>
                </a:schemeClr>
              </a:buClr>
            </a:pPr>
            <a:r>
              <a:rPr lang="en-US" sz="2200" dirty="0"/>
              <a:t>Subnet ID</a:t>
            </a:r>
          </a:p>
          <a:p>
            <a:pPr marL="1262063" lvl="1" indent="-457200">
              <a:lnSpc>
                <a:spcPct val="150000"/>
              </a:lnSpc>
              <a:spcBef>
                <a:spcPts val="0"/>
              </a:spcBef>
              <a:buClr>
                <a:schemeClr val="bg2">
                  <a:lumMod val="10000"/>
                </a:schemeClr>
              </a:buClr>
            </a:pPr>
            <a:r>
              <a:rPr lang="en-US" sz="2200" dirty="0"/>
              <a:t>Security groups</a:t>
            </a:r>
          </a:p>
          <a:p>
            <a:pPr marL="1262063" lvl="1" indent="-457200">
              <a:lnSpc>
                <a:spcPct val="150000"/>
              </a:lnSpc>
              <a:spcBef>
                <a:spcPts val="0"/>
              </a:spcBef>
              <a:buClr>
                <a:schemeClr val="bg2">
                  <a:lumMod val="10000"/>
                </a:schemeClr>
              </a:buClr>
            </a:pPr>
            <a:r>
              <a:rPr lang="en-US" sz="2200" dirty="0"/>
              <a:t>One or more per file system</a:t>
            </a:r>
          </a:p>
          <a:p>
            <a:pPr marL="1262063" lvl="1" indent="-457200">
              <a:lnSpc>
                <a:spcPct val="150000"/>
              </a:lnSpc>
              <a:spcBef>
                <a:spcPts val="0"/>
              </a:spcBef>
              <a:buClr>
                <a:schemeClr val="bg2">
                  <a:lumMod val="10000"/>
                </a:schemeClr>
              </a:buClr>
            </a:pPr>
            <a:r>
              <a:rPr lang="en-US" sz="2200" dirty="0"/>
              <a:t>Create in a VPC subnet</a:t>
            </a:r>
          </a:p>
          <a:p>
            <a:pPr marL="1262063" lvl="1" indent="-457200">
              <a:lnSpc>
                <a:spcPct val="150000"/>
              </a:lnSpc>
              <a:spcBef>
                <a:spcPts val="0"/>
              </a:spcBef>
              <a:buClr>
                <a:schemeClr val="bg2">
                  <a:lumMod val="10000"/>
                </a:schemeClr>
              </a:buClr>
            </a:pPr>
            <a:r>
              <a:rPr lang="en-US" sz="2200" dirty="0"/>
              <a:t>One per Availability Zone</a:t>
            </a:r>
          </a:p>
          <a:p>
            <a:pPr marL="1262063" lvl="1" indent="-457200">
              <a:lnSpc>
                <a:spcPct val="150000"/>
              </a:lnSpc>
              <a:spcBef>
                <a:spcPts val="0"/>
              </a:spcBef>
              <a:buClr>
                <a:schemeClr val="bg2">
                  <a:lumMod val="10000"/>
                </a:schemeClr>
              </a:buClr>
            </a:pPr>
            <a:r>
              <a:rPr lang="en-US" sz="2200" dirty="0"/>
              <a:t>Must be in the same VPC</a:t>
            </a:r>
          </a:p>
          <a:p>
            <a:pPr marL="746125" lvl="1" indent="-457200" algn="just">
              <a:spcBef>
                <a:spcPts val="1000"/>
              </a:spcBef>
              <a:spcAft>
                <a:spcPts val="800"/>
              </a:spcAft>
            </a:pPr>
            <a:r>
              <a:rPr lang="en-US" sz="2600" dirty="0"/>
              <a:t>Tags</a:t>
            </a:r>
          </a:p>
          <a:p>
            <a:pPr marL="1262063" lvl="1" indent="-457200">
              <a:lnSpc>
                <a:spcPct val="150000"/>
              </a:lnSpc>
              <a:spcBef>
                <a:spcPts val="0"/>
              </a:spcBef>
              <a:buClr>
                <a:schemeClr val="bg2">
                  <a:lumMod val="10000"/>
                </a:schemeClr>
              </a:buClr>
            </a:pPr>
            <a:r>
              <a:rPr lang="en-US" sz="2200" dirty="0"/>
              <a:t>Key-value pairs</a:t>
            </a:r>
          </a:p>
        </p:txBody>
      </p:sp>
      <p:pic>
        <p:nvPicPr>
          <p:cNvPr id="20" name="Picture 19"/>
          <p:cNvPicPr>
            <a:picLocks noChangeAspect="1"/>
          </p:cNvPicPr>
          <p:nvPr/>
        </p:nvPicPr>
        <p:blipFill>
          <a:blip r:embed="rId4"/>
          <a:stretch>
            <a:fillRect/>
          </a:stretch>
        </p:blipFill>
        <p:spPr>
          <a:xfrm>
            <a:off x="6959941" y="2805005"/>
            <a:ext cx="3022600" cy="2527300"/>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53800" y="5918979"/>
            <a:ext cx="724389" cy="869267"/>
          </a:xfrm>
          <a:prstGeom prst="rect">
            <a:avLst/>
          </a:prstGeom>
        </p:spPr>
      </p:pic>
    </p:spTree>
    <p:custDataLst>
      <p:tags r:id="rId1"/>
    </p:custDataLst>
    <p:extLst>
      <p:ext uri="{BB962C8B-B14F-4D97-AF65-F5344CB8AC3E}">
        <p14:creationId xmlns:p14="http://schemas.microsoft.com/office/powerpoint/2010/main" val="10756732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Amazon EFS Review</a:t>
            </a:r>
          </a:p>
        </p:txBody>
      </p:sp>
      <p:sp>
        <p:nvSpPr>
          <p:cNvPr id="4" name="Content Placeholder 3">
            <a:extLst>
              <a:ext uri="{FF2B5EF4-FFF2-40B4-BE49-F238E27FC236}">
                <a16:creationId xmlns:a16="http://schemas.microsoft.com/office/drawing/2014/main" id="{58ACDBEA-B479-1946-8874-B855CD0CB14E}"/>
              </a:ext>
            </a:extLst>
          </p:cNvPr>
          <p:cNvSpPr>
            <a:spLocks noGrp="1"/>
          </p:cNvSpPr>
          <p:nvPr>
            <p:ph idx="1"/>
          </p:nvPr>
        </p:nvSpPr>
        <p:spPr>
          <a:xfrm>
            <a:off x="238539" y="1440305"/>
            <a:ext cx="10515600" cy="4913308"/>
          </a:xfrm>
        </p:spPr>
        <p:txBody>
          <a:bodyPr>
            <a:normAutofit/>
          </a:bodyPr>
          <a:lstStyle/>
          <a:p>
            <a:pPr marL="457200" indent="-457200">
              <a:lnSpc>
                <a:spcPct val="110000"/>
              </a:lnSpc>
              <a:spcBef>
                <a:spcPts val="800"/>
              </a:spcBef>
            </a:pPr>
            <a:r>
              <a:rPr lang="en-US" dirty="0"/>
              <a:t>Amazon EFS provides file storage over a network.</a:t>
            </a:r>
          </a:p>
          <a:p>
            <a:pPr marL="457200" indent="-457200">
              <a:lnSpc>
                <a:spcPct val="110000"/>
              </a:lnSpc>
              <a:spcBef>
                <a:spcPts val="800"/>
              </a:spcBef>
            </a:pPr>
            <a:r>
              <a:rPr lang="en-US" dirty="0"/>
              <a:t>Perfect for big data and analytics, media processing workflows, content management, web serving and home directories.</a:t>
            </a:r>
          </a:p>
          <a:p>
            <a:pPr marL="457200" indent="-457200">
              <a:lnSpc>
                <a:spcPct val="110000"/>
              </a:lnSpc>
              <a:spcBef>
                <a:spcPts val="800"/>
              </a:spcBef>
            </a:pPr>
            <a:r>
              <a:rPr lang="en-US" dirty="0"/>
              <a:t>Fully managed service that eliminates storage administration tasks.</a:t>
            </a:r>
          </a:p>
          <a:p>
            <a:pPr marL="457200" indent="-457200">
              <a:lnSpc>
                <a:spcPct val="110000"/>
              </a:lnSpc>
              <a:spcBef>
                <a:spcPts val="800"/>
              </a:spcBef>
            </a:pPr>
            <a:r>
              <a:rPr lang="en-US" dirty="0"/>
              <a:t>Accessible from the console, an API, or the CLI.</a:t>
            </a:r>
          </a:p>
          <a:p>
            <a:pPr marL="457200" indent="-457200">
              <a:lnSpc>
                <a:spcPct val="110000"/>
              </a:lnSpc>
              <a:spcBef>
                <a:spcPts val="800"/>
              </a:spcBef>
            </a:pPr>
            <a:r>
              <a:rPr lang="en-US" dirty="0"/>
              <a:t>Scales up or down as files are added or removed and you pay for what you use.</a:t>
            </a:r>
          </a:p>
        </p:txBody>
      </p:sp>
      <p:pic>
        <p:nvPicPr>
          <p:cNvPr id="6" name="Picture 5">
            <a:extLst>
              <a:ext uri="{FF2B5EF4-FFF2-40B4-BE49-F238E27FC236}">
                <a16:creationId xmlns:a16="http://schemas.microsoft.com/office/drawing/2014/main" id="{1714A5A8-AD1C-0A42-9194-519E5AC61D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51597" y="5872047"/>
            <a:ext cx="1116604" cy="1116604"/>
          </a:xfrm>
          <a:prstGeom prst="rect">
            <a:avLst/>
          </a:prstGeom>
        </p:spPr>
      </p:pic>
    </p:spTree>
    <p:extLst>
      <p:ext uri="{BB962C8B-B14F-4D97-AF65-F5344CB8AC3E}">
        <p14:creationId xmlns:p14="http://schemas.microsoft.com/office/powerpoint/2010/main" val="2996860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8805" y="2932909"/>
            <a:ext cx="11095836" cy="779463"/>
          </a:xfrm>
        </p:spPr>
        <p:txBody>
          <a:bodyPr>
            <a:noAutofit/>
          </a:bodyPr>
          <a:lstStyle/>
          <a:p>
            <a:pPr algn="ctr"/>
            <a:r>
              <a:rPr lang="en-US" sz="5800" dirty="0"/>
              <a:t>Amazon EFS Demo</a:t>
            </a:r>
          </a:p>
        </p:txBody>
      </p:sp>
    </p:spTree>
    <p:custDataLst>
      <p:tags r:id="rId1"/>
    </p:custDataLst>
    <p:extLst>
      <p:ext uri="{BB962C8B-B14F-4D97-AF65-F5344CB8AC3E}">
        <p14:creationId xmlns:p14="http://schemas.microsoft.com/office/powerpoint/2010/main" val="36557678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0617928" cy="826291"/>
          </a:xfrm>
        </p:spPr>
        <p:txBody>
          <a:bodyPr>
            <a:noAutofit/>
          </a:bodyPr>
          <a:lstStyle/>
          <a:p>
            <a:r>
              <a:rPr lang="en-US" sz="4800" dirty="0"/>
              <a:t>Part 4: </a:t>
            </a:r>
            <a:br>
              <a:rPr lang="en-US" sz="4800" dirty="0"/>
            </a:br>
            <a:r>
              <a:rPr lang="en-US" sz="4800" dirty="0"/>
              <a:t>Amazon Glacier</a:t>
            </a:r>
          </a:p>
        </p:txBody>
      </p:sp>
    </p:spTree>
    <p:custDataLst>
      <p:tags r:id="rId1"/>
    </p:custDataLst>
    <p:extLst>
      <p:ext uri="{BB962C8B-B14F-4D97-AF65-F5344CB8AC3E}">
        <p14:creationId xmlns:p14="http://schemas.microsoft.com/office/powerpoint/2010/main" val="767296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964279" y="4535544"/>
            <a:ext cx="4558107" cy="492443"/>
          </a:xfrm>
          <a:prstGeom prst="rect">
            <a:avLst/>
          </a:prstGeom>
          <a:noFill/>
        </p:spPr>
        <p:txBody>
          <a:bodyPr wrap="square" lIns="0" tIns="0" rIns="0" bIns="0" rtlCol="0" anchor="ctr">
            <a:spAutoFit/>
          </a:bodyPr>
          <a:lstStyle/>
          <a:p>
            <a:pPr algn="ctr"/>
            <a:r>
              <a:rPr lang="en-US" sz="3200" b="1" dirty="0">
                <a:latin typeface="Amazon Ember" panose="020B0603020204020204" pitchFamily="34" charset="0"/>
                <a:ea typeface="Amazon Ember" panose="020B0603020204020204" pitchFamily="34" charset="0"/>
                <a:cs typeface="Amazon Ember" panose="020B0603020204020204" pitchFamily="34" charset="0"/>
              </a:rPr>
              <a:t>Amazon Glacier</a:t>
            </a:r>
            <a:endParaRPr lang="en-US" sz="6600" b="1"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57140" y="1431235"/>
            <a:ext cx="3491858" cy="3491858"/>
          </a:xfrm>
          <a:prstGeom prst="rect">
            <a:avLst/>
          </a:prstGeom>
        </p:spPr>
      </p:pic>
      <p:sp>
        <p:nvSpPr>
          <p:cNvPr id="2" name="Title 1"/>
          <p:cNvSpPr>
            <a:spLocks noGrp="1"/>
          </p:cNvSpPr>
          <p:nvPr>
            <p:ph type="title"/>
          </p:nvPr>
        </p:nvSpPr>
        <p:spPr/>
        <p:txBody>
          <a:bodyPr/>
          <a:lstStyle/>
          <a:p>
            <a:r>
              <a:rPr lang="en-US" dirty="0"/>
              <a:t>Storage</a:t>
            </a:r>
          </a:p>
        </p:txBody>
      </p:sp>
    </p:spTree>
    <p:custDataLst>
      <p:tags r:id="rId1"/>
    </p:custDataLst>
    <p:extLst>
      <p:ext uri="{BB962C8B-B14F-4D97-AF65-F5344CB8AC3E}">
        <p14:creationId xmlns:p14="http://schemas.microsoft.com/office/powerpoint/2010/main" val="30585584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Amazon Glacier Review</a:t>
            </a:r>
          </a:p>
        </p:txBody>
      </p:sp>
      <p:sp>
        <p:nvSpPr>
          <p:cNvPr id="3" name="Content Placeholder 2"/>
          <p:cNvSpPr>
            <a:spLocks noGrp="1"/>
          </p:cNvSpPr>
          <p:nvPr>
            <p:ph idx="1"/>
          </p:nvPr>
        </p:nvSpPr>
        <p:spPr>
          <a:xfrm>
            <a:off x="238539" y="1440305"/>
            <a:ext cx="11340548" cy="4913308"/>
          </a:xfrm>
        </p:spPr>
        <p:txBody>
          <a:bodyPr>
            <a:normAutofit/>
          </a:bodyPr>
          <a:lstStyle/>
          <a:p>
            <a:pPr marL="0" indent="0">
              <a:lnSpc>
                <a:spcPct val="100000"/>
              </a:lnSpc>
              <a:spcBef>
                <a:spcPts val="1200"/>
              </a:spcBef>
              <a:spcAft>
                <a:spcPts val="800"/>
              </a:spcAft>
              <a:buNone/>
            </a:pPr>
            <a:r>
              <a:rPr lang="fr-FR" dirty="0"/>
              <a:t>Amazon Glacier est un service d'archivage de données conçu pour la sécurité, la durabilité et un coût extrêmement bas.</a:t>
            </a:r>
            <a:endParaRPr lang="en-US" dirty="0"/>
          </a:p>
          <a:p>
            <a:pPr marL="457200" lvl="1" indent="-457200" algn="just">
              <a:spcBef>
                <a:spcPts val="1200"/>
              </a:spcBef>
              <a:spcAft>
                <a:spcPts val="800"/>
              </a:spcAft>
            </a:pPr>
            <a:r>
              <a:rPr lang="fr-FR" dirty="0"/>
              <a:t>Conçu pour une durabilité de 99,9999999999% des objets</a:t>
            </a:r>
            <a:r>
              <a:rPr lang="en-US" dirty="0"/>
              <a:t>.</a:t>
            </a:r>
          </a:p>
          <a:p>
            <a:pPr marL="457200" lvl="1" indent="-457200" algn="just">
              <a:spcBef>
                <a:spcPts val="1200"/>
              </a:spcBef>
              <a:spcAft>
                <a:spcPts val="800"/>
              </a:spcAft>
            </a:pPr>
            <a:r>
              <a:rPr lang="fr-FR" dirty="0"/>
              <a:t>Prend en charge le cryptage SSL/TLS des données en transit et au repos</a:t>
            </a:r>
            <a:r>
              <a:rPr lang="en-US" dirty="0"/>
              <a:t>.</a:t>
            </a:r>
          </a:p>
          <a:p>
            <a:pPr marL="457200" lvl="1" indent="-457200" algn="just">
              <a:spcBef>
                <a:spcPts val="1200"/>
              </a:spcBef>
              <a:spcAft>
                <a:spcPts val="800"/>
              </a:spcAft>
            </a:pPr>
            <a:r>
              <a:rPr lang="fr-FR" dirty="0"/>
              <a:t>La fonction de verrouillage du coffre-fort applique la conformité via une stratégie verrouillable</a:t>
            </a:r>
            <a:r>
              <a:rPr lang="en-US" dirty="0"/>
              <a:t>.</a:t>
            </a:r>
          </a:p>
          <a:p>
            <a:pPr marL="457200" lvl="1" indent="-457200" algn="just">
              <a:spcBef>
                <a:spcPts val="1200"/>
              </a:spcBef>
              <a:spcAft>
                <a:spcPts val="800"/>
              </a:spcAft>
            </a:pPr>
            <a:r>
              <a:rPr lang="fr-FR" dirty="0"/>
              <a:t>La conception extrêmement économique est idéale pour l'archivage à long terme</a:t>
            </a:r>
            <a:r>
              <a:rPr lang="en-US" dirty="0"/>
              <a:t>.</a:t>
            </a:r>
          </a:p>
          <a:p>
            <a:pPr marL="1371600" lvl="3" indent="-457200" algn="just">
              <a:spcBef>
                <a:spcPts val="1200"/>
              </a:spcBef>
              <a:spcAft>
                <a:spcPts val="800"/>
              </a:spcAft>
            </a:pPr>
            <a:r>
              <a:rPr lang="fr-FR" sz="2000" dirty="0"/>
              <a:t>Fournit trois options d'accès aux archives (</a:t>
            </a:r>
            <a:r>
              <a:rPr lang="fr-FR" sz="2000" dirty="0" err="1"/>
              <a:t>Expedited</a:t>
            </a:r>
            <a:r>
              <a:rPr lang="fr-FR" sz="2000" dirty="0"/>
              <a:t>, Standard et Bulk) de quelques minutes à plusieurs heures</a:t>
            </a:r>
            <a:r>
              <a:rPr lang="en-US" sz="2000" dirty="0"/>
              <a:t>.</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27424" y="5957005"/>
            <a:ext cx="962539" cy="962539"/>
          </a:xfrm>
          <a:prstGeom prst="rect">
            <a:avLst/>
          </a:prstGeom>
        </p:spPr>
      </p:pic>
    </p:spTree>
    <p:custDataLst>
      <p:tags r:id="rId1"/>
    </p:custDataLst>
    <p:extLst>
      <p:ext uri="{BB962C8B-B14F-4D97-AF65-F5344CB8AC3E}">
        <p14:creationId xmlns:p14="http://schemas.microsoft.com/office/powerpoint/2010/main" val="36957170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Amazon Glacier</a:t>
            </a:r>
          </a:p>
        </p:txBody>
      </p:sp>
      <p:pic>
        <p:nvPicPr>
          <p:cNvPr id="8" name="Picture 7">
            <a:extLst>
              <a:ext uri="{FF2B5EF4-FFF2-40B4-BE49-F238E27FC236}">
                <a16:creationId xmlns:a16="http://schemas.microsoft.com/office/drawing/2014/main" id="{0A7C78AA-2F0E-A743-BD72-6D647A01283D}"/>
              </a:ext>
            </a:extLst>
          </p:cNvPr>
          <p:cNvPicPr>
            <a:picLocks noChangeAspect="1"/>
          </p:cNvPicPr>
          <p:nvPr/>
        </p:nvPicPr>
        <p:blipFill>
          <a:blip r:embed="rId4"/>
          <a:stretch>
            <a:fillRect/>
          </a:stretch>
        </p:blipFill>
        <p:spPr>
          <a:xfrm>
            <a:off x="1321187" y="1454606"/>
            <a:ext cx="6451213" cy="4717594"/>
          </a:xfrm>
          <a:prstGeom prst="rect">
            <a:avLst/>
          </a:prstGeom>
        </p:spPr>
      </p:pic>
      <p:sp>
        <p:nvSpPr>
          <p:cNvPr id="9" name="Rectangle 8">
            <a:extLst>
              <a:ext uri="{FF2B5EF4-FFF2-40B4-BE49-F238E27FC236}">
                <a16:creationId xmlns:a16="http://schemas.microsoft.com/office/drawing/2014/main" id="{DBD48BC5-2964-2447-AD62-230622BE6BE4}"/>
              </a:ext>
            </a:extLst>
          </p:cNvPr>
          <p:cNvSpPr/>
          <p:nvPr/>
        </p:nvSpPr>
        <p:spPr>
          <a:xfrm>
            <a:off x="8350054" y="1729859"/>
            <a:ext cx="2442869" cy="954107"/>
          </a:xfrm>
          <a:prstGeom prst="rect">
            <a:avLst/>
          </a:prstGeom>
        </p:spPr>
        <p:txBody>
          <a:bodyPr wrap="square">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RESTful</a:t>
            </a:r>
          </a:p>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Web services</a:t>
            </a:r>
          </a:p>
        </p:txBody>
      </p:sp>
      <p:sp>
        <p:nvSpPr>
          <p:cNvPr id="10" name="Rectangle 9">
            <a:extLst>
              <a:ext uri="{FF2B5EF4-FFF2-40B4-BE49-F238E27FC236}">
                <a16:creationId xmlns:a16="http://schemas.microsoft.com/office/drawing/2014/main" id="{6167942A-F418-F046-BDB1-99327AE90473}"/>
              </a:ext>
            </a:extLst>
          </p:cNvPr>
          <p:cNvSpPr/>
          <p:nvPr/>
        </p:nvSpPr>
        <p:spPr>
          <a:xfrm>
            <a:off x="8350054" y="3336349"/>
            <a:ext cx="2442869" cy="954107"/>
          </a:xfrm>
          <a:prstGeom prst="rect">
            <a:avLst/>
          </a:prstGeom>
        </p:spPr>
        <p:txBody>
          <a:bodyPr wrap="square">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Java or .NET SDKs</a:t>
            </a:r>
          </a:p>
        </p:txBody>
      </p:sp>
      <p:sp>
        <p:nvSpPr>
          <p:cNvPr id="11" name="Rectangle 10">
            <a:extLst>
              <a:ext uri="{FF2B5EF4-FFF2-40B4-BE49-F238E27FC236}">
                <a16:creationId xmlns:a16="http://schemas.microsoft.com/office/drawing/2014/main" id="{C98B1267-C101-5440-BCF1-DC8D6684582D}"/>
              </a:ext>
            </a:extLst>
          </p:cNvPr>
          <p:cNvSpPr/>
          <p:nvPr/>
        </p:nvSpPr>
        <p:spPr>
          <a:xfrm>
            <a:off x="8015578" y="4942839"/>
            <a:ext cx="3111821" cy="954107"/>
          </a:xfrm>
          <a:prstGeom prst="rect">
            <a:avLst/>
          </a:prstGeom>
        </p:spPr>
        <p:txBody>
          <a:bodyPr wrap="square">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Amazon S3 with lifecycle policies</a:t>
            </a:r>
          </a:p>
        </p:txBody>
      </p:sp>
    </p:spTree>
    <p:custDataLst>
      <p:tags r:id="rId1"/>
    </p:custDataLst>
    <p:extLst>
      <p:ext uri="{BB962C8B-B14F-4D97-AF65-F5344CB8AC3E}">
        <p14:creationId xmlns:p14="http://schemas.microsoft.com/office/powerpoint/2010/main" val="248309311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Lifecycle Policies</a:t>
            </a:r>
          </a:p>
        </p:txBody>
      </p:sp>
      <p:sp>
        <p:nvSpPr>
          <p:cNvPr id="3" name="Content Placeholder 2"/>
          <p:cNvSpPr>
            <a:spLocks noGrp="1"/>
          </p:cNvSpPr>
          <p:nvPr>
            <p:ph idx="1"/>
          </p:nvPr>
        </p:nvSpPr>
        <p:spPr>
          <a:xfrm>
            <a:off x="238538" y="1440305"/>
            <a:ext cx="11330609" cy="4913308"/>
          </a:xfrm>
        </p:spPr>
        <p:txBody>
          <a:bodyPr/>
          <a:lstStyle/>
          <a:p>
            <a:pPr marL="0" indent="0">
              <a:buNone/>
            </a:pPr>
            <a:r>
              <a:rPr lang="fr-FR"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Les Politiques de cycle de vie Amazon S3 (</a:t>
            </a: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Amazon</a:t>
            </a:r>
            <a:r>
              <a:rPr lang="en-US" b="1" dirty="0">
                <a:solidFill>
                  <a:srgbClr val="0070C0"/>
                </a:solidFill>
              </a:rPr>
              <a:t> </a:t>
            </a: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S3</a:t>
            </a:r>
            <a:r>
              <a:rPr lang="en-US" b="1" dirty="0">
                <a:solidFill>
                  <a:srgbClr val="0070C0"/>
                </a:solidFill>
              </a:rPr>
              <a:t> </a:t>
            </a: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lifecycle</a:t>
            </a:r>
            <a:r>
              <a:rPr lang="en-US" b="1" dirty="0">
                <a:solidFill>
                  <a:srgbClr val="0070C0"/>
                </a:solidFill>
              </a:rPr>
              <a:t> </a:t>
            </a: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policies)</a:t>
            </a:r>
            <a:r>
              <a:rPr lang="en-US" b="1" dirty="0">
                <a:solidFill>
                  <a:srgbClr val="0070C0"/>
                </a:solidFill>
              </a:rPr>
              <a:t> </a:t>
            </a:r>
            <a:r>
              <a:rPr lang="fr-FR" dirty="0"/>
              <a:t>vous permettent de supprimer ou de déplacer des objets en fonction de l'âge</a:t>
            </a:r>
            <a:r>
              <a:rPr lang="en-US" dirty="0"/>
              <a:t>.</a:t>
            </a:r>
          </a:p>
        </p:txBody>
      </p:sp>
      <p:sp>
        <p:nvSpPr>
          <p:cNvPr id="27" name="TextBox 52"/>
          <p:cNvSpPr txBox="1">
            <a:spLocks noChangeArrowheads="1"/>
          </p:cNvSpPr>
          <p:nvPr/>
        </p:nvSpPr>
        <p:spPr bwMode="auto">
          <a:xfrm>
            <a:off x="6664597" y="2832843"/>
            <a:ext cx="1683056" cy="2975293"/>
          </a:xfrm>
          <a:prstGeom prst="roundRect">
            <a:avLst/>
          </a:prstGeom>
          <a:noFill/>
          <a:ln w="28575">
            <a:solidFill>
              <a:schemeClr val="accent2">
                <a:lumMod val="20000"/>
                <a:lumOff val="80000"/>
              </a:schemeClr>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no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b="1" dirty="0">
                <a:latin typeface="Amazon Ember" panose="020B0603020204020204" pitchFamily="34" charset="0"/>
                <a:ea typeface="Amazon Ember" panose="020B0603020204020204" pitchFamily="34" charset="0"/>
                <a:cs typeface="Amazon Ember" panose="020B0603020204020204" pitchFamily="34" charset="0"/>
              </a:rPr>
              <a:t>Amazon </a:t>
            </a:r>
          </a:p>
          <a:p>
            <a:pPr algn="ctr" eaLnBrk="1" hangingPunct="1"/>
            <a:r>
              <a:rPr lang="en-US" sz="1600" b="1" dirty="0">
                <a:latin typeface="Amazon Ember" panose="020B0603020204020204" pitchFamily="34" charset="0"/>
                <a:ea typeface="Amazon Ember" panose="020B0603020204020204" pitchFamily="34" charset="0"/>
                <a:cs typeface="Amazon Ember" panose="020B0603020204020204" pitchFamily="34" charset="0"/>
              </a:rPr>
              <a:t>Glacier</a:t>
            </a:r>
            <a:endParaRPr lang="en-US" sz="1867" b="1"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28" name="TextBox 52"/>
          <p:cNvSpPr txBox="1">
            <a:spLocks noChangeArrowheads="1"/>
          </p:cNvSpPr>
          <p:nvPr/>
        </p:nvSpPr>
        <p:spPr bwMode="auto">
          <a:xfrm>
            <a:off x="945393" y="2832843"/>
            <a:ext cx="1683056" cy="2975293"/>
          </a:xfrm>
          <a:prstGeom prst="roundRect">
            <a:avLst/>
          </a:prstGeom>
          <a:noFill/>
          <a:ln w="28575">
            <a:solidFill>
              <a:schemeClr val="accent2"/>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no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b="1" dirty="0">
                <a:latin typeface="Amazon Ember" panose="020B0603020204020204" pitchFamily="34" charset="0"/>
                <a:ea typeface="Amazon Ember" panose="020B0603020204020204" pitchFamily="34" charset="0"/>
                <a:cs typeface="Amazon Ember" panose="020B0603020204020204" pitchFamily="34" charset="0"/>
              </a:rPr>
              <a:t>Amazon S3 Standard</a:t>
            </a:r>
            <a:endParaRPr lang="en-US" sz="1867" b="1"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29" name="TextBox 52"/>
          <p:cNvSpPr txBox="1">
            <a:spLocks noChangeArrowheads="1"/>
          </p:cNvSpPr>
          <p:nvPr/>
        </p:nvSpPr>
        <p:spPr bwMode="auto">
          <a:xfrm>
            <a:off x="3830537" y="2832843"/>
            <a:ext cx="1683056" cy="2975293"/>
          </a:xfrm>
          <a:prstGeom prst="roundRect">
            <a:avLst/>
          </a:prstGeom>
          <a:noFill/>
          <a:ln w="28575">
            <a:solidFill>
              <a:schemeClr val="accent2">
                <a:lumMod val="60000"/>
                <a:lumOff val="40000"/>
              </a:schemeClr>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no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Amazon S3 Standard - Infrequent Access</a:t>
            </a:r>
          </a:p>
        </p:txBody>
      </p:sp>
      <p:grpSp>
        <p:nvGrpSpPr>
          <p:cNvPr id="30" name="Group 29"/>
          <p:cNvGrpSpPr/>
          <p:nvPr/>
        </p:nvGrpSpPr>
        <p:grpSpPr>
          <a:xfrm>
            <a:off x="9531768" y="2854136"/>
            <a:ext cx="1551200" cy="2690475"/>
            <a:chOff x="7148826" y="1800395"/>
            <a:chExt cx="1163400" cy="2017856"/>
          </a:xfrm>
        </p:grpSpPr>
        <p:pic>
          <p:nvPicPr>
            <p:cNvPr id="31" name="Picture 2" descr="Garbage, Basket, Bin, Trash, Rubbish, Waste, Metal, Ca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38664" y="2793242"/>
              <a:ext cx="983724" cy="102500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52"/>
            <p:cNvSpPr txBox="1">
              <a:spLocks noChangeArrowheads="1"/>
            </p:cNvSpPr>
            <p:nvPr/>
          </p:nvSpPr>
          <p:spPr bwMode="auto">
            <a:xfrm>
              <a:off x="7148826" y="1800395"/>
              <a:ext cx="1163400" cy="1846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b="1" dirty="0">
                  <a:latin typeface="Amazon Ember" panose="020B0603020204020204" pitchFamily="34" charset="0"/>
                  <a:ea typeface="Amazon Ember" panose="020B0603020204020204" pitchFamily="34" charset="0"/>
                  <a:cs typeface="Amazon Ember" panose="020B0603020204020204" pitchFamily="34" charset="0"/>
                </a:rPr>
                <a:t>Delete</a:t>
              </a:r>
              <a:endParaRPr lang="en-US" sz="1867" b="1" dirty="0">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35" name="Group 34"/>
          <p:cNvGrpSpPr/>
          <p:nvPr/>
        </p:nvGrpSpPr>
        <p:grpSpPr>
          <a:xfrm>
            <a:off x="2463538" y="4156658"/>
            <a:ext cx="1626109" cy="901172"/>
            <a:chOff x="1847653" y="2965826"/>
            <a:chExt cx="1219582" cy="675879"/>
          </a:xfrm>
          <a:solidFill>
            <a:schemeClr val="accent2"/>
          </a:solidFill>
        </p:grpSpPr>
        <p:sp>
          <p:nvSpPr>
            <p:cNvPr id="36" name="Right Arrow 35"/>
            <p:cNvSpPr/>
            <p:nvPr/>
          </p:nvSpPr>
          <p:spPr>
            <a:xfrm>
              <a:off x="1847653" y="2965826"/>
              <a:ext cx="1219582" cy="675879"/>
            </a:xfrm>
            <a:prstGeom prst="rightArrow">
              <a:avLst/>
            </a:prstGeom>
            <a:grp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7" name="TextBox 9"/>
            <p:cNvSpPr txBox="1"/>
            <p:nvPr/>
          </p:nvSpPr>
          <p:spPr>
            <a:xfrm>
              <a:off x="2069628" y="3166605"/>
              <a:ext cx="640080" cy="274320"/>
            </a:xfrm>
            <a:prstGeom prst="rect">
              <a:avLst/>
            </a:prstGeom>
            <a:grpFill/>
            <a:ln>
              <a:solidFill>
                <a:schemeClr val="accent2"/>
              </a:solidFill>
            </a:ln>
          </p:spPr>
          <p:txBody>
            <a:bodyPr wrap="square" lIns="0" tIns="0" rIns="0" bIns="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333"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rPr>
                <a:t>30 Days</a:t>
              </a:r>
              <a:endParaRPr lang="en-US" sz="2400" b="1"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pic>
        <p:nvPicPr>
          <p:cNvPr id="46" name="Picture 45" descr="Multimedia.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183555" y="4013440"/>
            <a:ext cx="1192895" cy="1192895"/>
          </a:xfrm>
          <a:prstGeom prst="rect">
            <a:avLst/>
          </a:prstGeom>
        </p:spPr>
      </p:pic>
      <p:sp>
        <p:nvSpPr>
          <p:cNvPr id="48" name="TextBox 52"/>
          <p:cNvSpPr txBox="1">
            <a:spLocks noChangeArrowheads="1"/>
          </p:cNvSpPr>
          <p:nvPr/>
        </p:nvSpPr>
        <p:spPr bwMode="auto">
          <a:xfrm>
            <a:off x="1004401" y="5125417"/>
            <a:ext cx="1551200"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i="1" dirty="0">
                <a:latin typeface="Amazon Ember Light" panose="020B0403020204020204" pitchFamily="34" charset="0"/>
                <a:ea typeface="Amazon Ember Light" panose="020B0403020204020204" pitchFamily="34" charset="0"/>
                <a:cs typeface="Amazon Ember Light" panose="020B0403020204020204" pitchFamily="34" charset="0"/>
              </a:rPr>
              <a:t>Preview2.mp4</a:t>
            </a:r>
            <a:endParaRPr lang="en-US" sz="1867" i="1"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50" name="Picture 49" descr="Multimedia.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089647" y="4013440"/>
            <a:ext cx="1192895" cy="1192895"/>
          </a:xfrm>
          <a:prstGeom prst="rect">
            <a:avLst/>
          </a:prstGeom>
        </p:spPr>
      </p:pic>
      <p:sp>
        <p:nvSpPr>
          <p:cNvPr id="64" name="TextBox 52"/>
          <p:cNvSpPr txBox="1">
            <a:spLocks noChangeArrowheads="1"/>
          </p:cNvSpPr>
          <p:nvPr/>
        </p:nvSpPr>
        <p:spPr bwMode="auto">
          <a:xfrm>
            <a:off x="3910493" y="5125417"/>
            <a:ext cx="1551200"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i="1" dirty="0">
                <a:latin typeface="Amazon Ember Light" panose="020B0403020204020204" pitchFamily="34" charset="0"/>
                <a:ea typeface="Amazon Ember Light" panose="020B0403020204020204" pitchFamily="34" charset="0"/>
                <a:cs typeface="Amazon Ember Light" panose="020B0403020204020204" pitchFamily="34" charset="0"/>
              </a:rPr>
              <a:t>Preview2.mp4</a:t>
            </a:r>
            <a:endParaRPr lang="en-US" sz="1867" i="1"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65" name="Picture 64" descr="Multimedia.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975607" y="4010798"/>
            <a:ext cx="1192895" cy="1192895"/>
          </a:xfrm>
          <a:prstGeom prst="rect">
            <a:avLst/>
          </a:prstGeom>
        </p:spPr>
      </p:pic>
      <p:sp>
        <p:nvSpPr>
          <p:cNvPr id="66" name="TextBox 52"/>
          <p:cNvSpPr txBox="1">
            <a:spLocks noChangeArrowheads="1"/>
          </p:cNvSpPr>
          <p:nvPr/>
        </p:nvSpPr>
        <p:spPr bwMode="auto">
          <a:xfrm>
            <a:off x="6796453" y="5122776"/>
            <a:ext cx="1551200"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i="1" dirty="0">
                <a:latin typeface="Amazon Ember Light" panose="020B0403020204020204" pitchFamily="34" charset="0"/>
                <a:ea typeface="Amazon Ember Light" panose="020B0403020204020204" pitchFamily="34" charset="0"/>
                <a:cs typeface="Amazon Ember Light" panose="020B0403020204020204" pitchFamily="34" charset="0"/>
              </a:rPr>
              <a:t>Preview2.mp4</a:t>
            </a:r>
            <a:endParaRPr lang="en-US" sz="1867" i="1"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34" name="Picture 3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27424" y="5957005"/>
            <a:ext cx="962539" cy="962539"/>
          </a:xfrm>
          <a:prstGeom prst="rect">
            <a:avLst/>
          </a:prstGeom>
        </p:spPr>
      </p:pic>
      <p:grpSp>
        <p:nvGrpSpPr>
          <p:cNvPr id="71" name="Group 70"/>
          <p:cNvGrpSpPr/>
          <p:nvPr/>
        </p:nvGrpSpPr>
        <p:grpSpPr>
          <a:xfrm>
            <a:off x="5340079" y="4164405"/>
            <a:ext cx="1626109" cy="901172"/>
            <a:chOff x="4012123" y="2971636"/>
            <a:chExt cx="1219582" cy="675879"/>
          </a:xfrm>
          <a:solidFill>
            <a:schemeClr val="accent2">
              <a:lumMod val="60000"/>
              <a:lumOff val="40000"/>
            </a:schemeClr>
          </a:solidFill>
        </p:grpSpPr>
        <p:sp>
          <p:nvSpPr>
            <p:cNvPr id="72" name="Right Arrow 71"/>
            <p:cNvSpPr/>
            <p:nvPr/>
          </p:nvSpPr>
          <p:spPr>
            <a:xfrm>
              <a:off x="4012123" y="2971636"/>
              <a:ext cx="1219582" cy="675879"/>
            </a:xfrm>
            <a:prstGeom prst="rightArrow">
              <a:avLst/>
            </a:prstGeom>
            <a:grpFill/>
            <a:ln>
              <a:solidFill>
                <a:schemeClr val="accent2">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73" name="TextBox 9"/>
            <p:cNvSpPr txBox="1"/>
            <p:nvPr/>
          </p:nvSpPr>
          <p:spPr>
            <a:xfrm>
              <a:off x="4218674" y="3169549"/>
              <a:ext cx="640080" cy="274320"/>
            </a:xfrm>
            <a:prstGeom prst="rect">
              <a:avLst/>
            </a:prstGeom>
            <a:grpFill/>
            <a:ln>
              <a:solidFill>
                <a:schemeClr val="accent2">
                  <a:lumMod val="60000"/>
                  <a:lumOff val="40000"/>
                </a:schemeClr>
              </a:solidFill>
            </a:ln>
          </p:spPr>
          <p:txBody>
            <a:bodyPr wrap="square" lIns="0" tIns="0" rIns="0" bIns="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333" b="1" dirty="0">
                  <a:solidFill>
                    <a:schemeClr val="tx1">
                      <a:lumMod val="75000"/>
                      <a:lumOff val="25000"/>
                    </a:schemeClr>
                  </a:solidFill>
                  <a:latin typeface="Amazon Ember Light" panose="020B0403020204020204" pitchFamily="34" charset="0"/>
                  <a:ea typeface="Amazon Ember Light" panose="020B0403020204020204" pitchFamily="34" charset="0"/>
                  <a:cs typeface="Amazon Ember Light" panose="020B0403020204020204" pitchFamily="34" charset="0"/>
                </a:rPr>
                <a:t>60 Days</a:t>
              </a:r>
              <a:endParaRPr lang="en-US" sz="2400" b="1" dirty="0">
                <a:solidFill>
                  <a:schemeClr val="tx1">
                    <a:lumMod val="75000"/>
                    <a:lumOff val="25000"/>
                  </a:schemeClr>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grpSp>
        <p:nvGrpSpPr>
          <p:cNvPr id="74" name="Group 73"/>
          <p:cNvGrpSpPr/>
          <p:nvPr/>
        </p:nvGrpSpPr>
        <p:grpSpPr>
          <a:xfrm>
            <a:off x="8187340" y="4164405"/>
            <a:ext cx="1626109" cy="901172"/>
            <a:chOff x="6160441" y="2971635"/>
            <a:chExt cx="1219582" cy="675879"/>
          </a:xfrm>
          <a:solidFill>
            <a:schemeClr val="accent2">
              <a:lumMod val="20000"/>
              <a:lumOff val="80000"/>
            </a:schemeClr>
          </a:solidFill>
        </p:grpSpPr>
        <p:sp>
          <p:nvSpPr>
            <p:cNvPr id="75" name="Right Arrow 74"/>
            <p:cNvSpPr/>
            <p:nvPr/>
          </p:nvSpPr>
          <p:spPr>
            <a:xfrm>
              <a:off x="6160441" y="2971635"/>
              <a:ext cx="1219582" cy="675879"/>
            </a:xfrm>
            <a:prstGeom prst="rightArrow">
              <a:avLst/>
            </a:prstGeom>
            <a:grpFill/>
            <a:ln>
              <a:solidFill>
                <a:schemeClr val="accent2">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76" name="TextBox 9"/>
            <p:cNvSpPr txBox="1"/>
            <p:nvPr/>
          </p:nvSpPr>
          <p:spPr>
            <a:xfrm>
              <a:off x="6376138" y="3162134"/>
              <a:ext cx="640080" cy="274320"/>
            </a:xfrm>
            <a:prstGeom prst="rect">
              <a:avLst/>
            </a:prstGeom>
            <a:grpFill/>
            <a:ln>
              <a:solidFill>
                <a:schemeClr val="accent2">
                  <a:lumMod val="20000"/>
                  <a:lumOff val="80000"/>
                </a:schemeClr>
              </a:solidFill>
            </a:ln>
          </p:spPr>
          <p:txBody>
            <a:bodyPr wrap="square" lIns="0" tIns="0" rIns="0" bIns="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333" b="1" dirty="0">
                  <a:latin typeface="Amazon Ember Light" panose="020B0403020204020204" pitchFamily="34" charset="0"/>
                  <a:ea typeface="Amazon Ember Light" panose="020B0403020204020204" pitchFamily="34" charset="0"/>
                  <a:cs typeface="Amazon Ember Light" panose="020B0403020204020204" pitchFamily="34" charset="0"/>
                </a:rPr>
                <a:t>365 Days</a:t>
              </a:r>
              <a:endParaRPr lang="en-US" sz="2400" b="1"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spTree>
    <p:custDataLst>
      <p:tags r:id="rId1"/>
    </p:custDataLst>
    <p:extLst>
      <p:ext uri="{BB962C8B-B14F-4D97-AF65-F5344CB8AC3E}">
        <p14:creationId xmlns:p14="http://schemas.microsoft.com/office/powerpoint/2010/main" val="164519235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Storage Comparison</a:t>
            </a:r>
          </a:p>
        </p:txBody>
      </p:sp>
      <p:pic>
        <p:nvPicPr>
          <p:cNvPr id="34" name="Picture 3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27424" y="5957005"/>
            <a:ext cx="962539" cy="962539"/>
          </a:xfrm>
          <a:prstGeom prst="rect">
            <a:avLst/>
          </a:prstGeom>
        </p:spPr>
      </p:pic>
      <p:graphicFrame>
        <p:nvGraphicFramePr>
          <p:cNvPr id="6" name="Content Placeholder 5">
            <a:extLst>
              <a:ext uri="{FF2B5EF4-FFF2-40B4-BE49-F238E27FC236}">
                <a16:creationId xmlns:a16="http://schemas.microsoft.com/office/drawing/2014/main" id="{A2ABB4F0-7911-D14F-BA18-7852C010C810}"/>
              </a:ext>
            </a:extLst>
          </p:cNvPr>
          <p:cNvGraphicFramePr>
            <a:graphicFrameLocks noGrp="1"/>
          </p:cNvGraphicFramePr>
          <p:nvPr>
            <p:ph idx="1"/>
            <p:extLst>
              <p:ext uri="{D42A27DB-BD31-4B8C-83A1-F6EECF244321}">
                <p14:modId xmlns:p14="http://schemas.microsoft.com/office/powerpoint/2010/main" val="3651388311"/>
              </p:ext>
            </p:extLst>
          </p:nvPr>
        </p:nvGraphicFramePr>
        <p:xfrm>
          <a:off x="643041" y="1486412"/>
          <a:ext cx="10905919" cy="4541520"/>
        </p:xfrm>
        <a:graphic>
          <a:graphicData uri="http://schemas.openxmlformats.org/drawingml/2006/table">
            <a:tbl>
              <a:tblPr firstRow="1" bandRow="1">
                <a:tableStyleId>{85BE263C-DBD7-4A20-BB59-AAB30ACAA65A}</a:tableStyleId>
              </a:tblPr>
              <a:tblGrid>
                <a:gridCol w="3600450">
                  <a:extLst>
                    <a:ext uri="{9D8B030D-6E8A-4147-A177-3AD203B41FA5}">
                      <a16:colId xmlns:a16="http://schemas.microsoft.com/office/drawing/2014/main" val="4208479291"/>
                    </a:ext>
                  </a:extLst>
                </a:gridCol>
                <a:gridCol w="3228975">
                  <a:extLst>
                    <a:ext uri="{9D8B030D-6E8A-4147-A177-3AD203B41FA5}">
                      <a16:colId xmlns:a16="http://schemas.microsoft.com/office/drawing/2014/main" val="3877621433"/>
                    </a:ext>
                  </a:extLst>
                </a:gridCol>
                <a:gridCol w="4076494">
                  <a:extLst>
                    <a:ext uri="{9D8B030D-6E8A-4147-A177-3AD203B41FA5}">
                      <a16:colId xmlns:a16="http://schemas.microsoft.com/office/drawing/2014/main" val="1352277599"/>
                    </a:ext>
                  </a:extLst>
                </a:gridCol>
              </a:tblGrid>
              <a:tr h="370840">
                <a:tc>
                  <a:txBody>
                    <a:bodyPr/>
                    <a:lstStyle/>
                    <a:p>
                      <a:endParaRPr lang="en-US" b="0" i="0" dirty="0">
                        <a:latin typeface="Amazon Ember" panose="020B0603020204020204" pitchFamily="34" charset="0"/>
                        <a:ea typeface="Amazon Ember" panose="020B0603020204020204" pitchFamily="34" charset="0"/>
                        <a:cs typeface="Amazon Ember" panose="020B0603020204020204" pitchFamily="34" charset="0"/>
                      </a:endParaRPr>
                    </a:p>
                  </a:txBody>
                  <a:tcPr>
                    <a:lnL>
                      <a:noFill/>
                    </a:lnL>
                    <a:lnR w="12700" cap="flat" cmpd="sng" algn="ctr">
                      <a:solidFill>
                        <a:schemeClr val="tx1"/>
                      </a:solidFill>
                      <a:prstDash val="solid"/>
                      <a:round/>
                      <a:headEnd type="none" w="med" len="med"/>
                      <a:tailEnd type="none" w="med" len="med"/>
                    </a:lnR>
                    <a:lnT w="25400" cmpd="sng">
                      <a:noFill/>
                    </a:lnT>
                    <a:lnB w="25400" cmpd="sng">
                      <a:noFill/>
                    </a:lnB>
                    <a:lnTlToBr w="12700" cmpd="sng">
                      <a:noFill/>
                      <a:prstDash val="solid"/>
                    </a:lnTlToBr>
                    <a:lnBlToTr w="12700" cmpd="sng">
                      <a:noFill/>
                      <a:prstDash val="solid"/>
                    </a:lnBlToTr>
                    <a:noFill/>
                  </a:tcPr>
                </a:tc>
                <a:tc>
                  <a:txBody>
                    <a:bodyPr/>
                    <a:lstStyle/>
                    <a:p>
                      <a:pPr algn="ctr"/>
                      <a:r>
                        <a:rPr lang="en-US" sz="3200" b="0" i="0" dirty="0">
                          <a:latin typeface="Amazon Ember" panose="020B0603020204020204" pitchFamily="34" charset="0"/>
                          <a:ea typeface="Amazon Ember" panose="020B0603020204020204" pitchFamily="34" charset="0"/>
                          <a:cs typeface="Amazon Ember" panose="020B0603020204020204" pitchFamily="34" charset="0"/>
                        </a:rPr>
                        <a:t>Amazon S3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200" b="0" i="0" dirty="0">
                          <a:latin typeface="Amazon Ember" panose="020B0603020204020204" pitchFamily="34" charset="0"/>
                          <a:ea typeface="Amazon Ember" panose="020B0603020204020204" pitchFamily="34" charset="0"/>
                          <a:cs typeface="Amazon Ember" panose="020B0603020204020204" pitchFamily="34" charset="0"/>
                        </a:rPr>
                        <a:t>Amazon Glacier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5313094"/>
                  </a:ext>
                </a:extLst>
              </a:tr>
              <a:tr h="370840">
                <a:tc>
                  <a:txBody>
                    <a:bodyPr/>
                    <a:lstStyle/>
                    <a:p>
                      <a:r>
                        <a:rPr lang="en-US" sz="2800" b="0" i="0" dirty="0">
                          <a:latin typeface="Amazon Ember" panose="020B0603020204020204" pitchFamily="34" charset="0"/>
                          <a:ea typeface="Amazon Ember" panose="020B0603020204020204" pitchFamily="34" charset="0"/>
                          <a:cs typeface="Amazon Ember" panose="020B0603020204020204" pitchFamily="34" charset="0"/>
                        </a:rPr>
                        <a:t>Data Volume</a:t>
                      </a:r>
                    </a:p>
                  </a:txBody>
                  <a:tcPr anchor="ctr">
                    <a:lnL>
                      <a:noFill/>
                    </a:lnL>
                    <a:lnR w="12700" cap="flat" cmpd="sng" algn="ctr">
                      <a:solidFill>
                        <a:schemeClr val="tx1"/>
                      </a:solidFill>
                      <a:prstDash val="solid"/>
                      <a:round/>
                      <a:headEnd type="none" w="med" len="med"/>
                      <a:tailEnd type="none" w="med" len="med"/>
                    </a:lnR>
                    <a:lnT w="25400" cmpd="sng">
                      <a:noFill/>
                    </a:lnT>
                    <a:lnB>
                      <a:noFill/>
                    </a:lnB>
                    <a:lnTlToBr w="12700" cmpd="sng">
                      <a:noFill/>
                      <a:prstDash val="solid"/>
                    </a:lnTlToBr>
                    <a:lnBlToTr w="12700" cmpd="sng">
                      <a:noFill/>
                      <a:prstDash val="solid"/>
                    </a:lnBlToTr>
                    <a:noFill/>
                  </a:tcPr>
                </a:tc>
                <a:tc>
                  <a:txBody>
                    <a:bodyPr/>
                    <a:lstStyle/>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No limit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No limit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760860725"/>
                  </a:ext>
                </a:extLst>
              </a:tr>
              <a:tr h="370840">
                <a:tc>
                  <a:txBody>
                    <a:bodyPr/>
                    <a:lstStyle/>
                    <a:p>
                      <a:r>
                        <a:rPr lang="en-US" sz="2800" b="0" i="0" dirty="0">
                          <a:latin typeface="Amazon Ember" panose="020B0603020204020204" pitchFamily="34" charset="0"/>
                          <a:ea typeface="Amazon Ember" panose="020B0603020204020204" pitchFamily="34" charset="0"/>
                          <a:cs typeface="Amazon Ember" panose="020B0603020204020204" pitchFamily="34" charset="0"/>
                        </a:rPr>
                        <a:t>Average Latency</a:t>
                      </a:r>
                    </a:p>
                  </a:txBody>
                  <a:tcPr anchor="ctr">
                    <a:lnR w="12700" cap="flat" cmpd="sng" algn="ctr">
                      <a:solidFill>
                        <a:schemeClr val="tx1"/>
                      </a:solidFill>
                      <a:prstDash val="solid"/>
                      <a:round/>
                      <a:headEnd type="none" w="med" len="med"/>
                      <a:tailEnd type="none" w="med" len="med"/>
                    </a:lnR>
                    <a:lnT>
                      <a:noFill/>
                    </a:lnT>
                    <a:noFill/>
                  </a:tcPr>
                </a:tc>
                <a:tc>
                  <a:txBody>
                    <a:bodyPr/>
                    <a:lstStyle/>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ms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min/hrs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39607568"/>
                  </a:ext>
                </a:extLst>
              </a:tr>
              <a:tr h="370840">
                <a:tc>
                  <a:txBody>
                    <a:bodyPr/>
                    <a:lstStyle/>
                    <a:p>
                      <a:r>
                        <a:rPr lang="en-US" sz="2800" b="0" i="0" dirty="0">
                          <a:latin typeface="Amazon Ember" panose="020B0603020204020204" pitchFamily="34" charset="0"/>
                          <a:ea typeface="Amazon Ember" panose="020B0603020204020204" pitchFamily="34" charset="0"/>
                          <a:cs typeface="Amazon Ember" panose="020B0603020204020204" pitchFamily="34" charset="0"/>
                        </a:rPr>
                        <a:t>Item Size</a:t>
                      </a:r>
                    </a:p>
                  </a:txBody>
                  <a:tcPr anchor="ctr">
                    <a:lnR w="12700" cap="flat" cmpd="sng" algn="ctr">
                      <a:solidFill>
                        <a:schemeClr val="tx1"/>
                      </a:solidFill>
                      <a:prstDash val="solid"/>
                      <a:round/>
                      <a:headEnd type="none" w="med" len="med"/>
                      <a:tailEnd type="none" w="med" len="med"/>
                    </a:lnR>
                    <a:noFill/>
                  </a:tcPr>
                </a:tc>
                <a:tc>
                  <a:txBody>
                    <a:bodyPr/>
                    <a:lstStyle/>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5 TB max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40 TB max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36810272"/>
                  </a:ext>
                </a:extLst>
              </a:tr>
              <a:tr h="370840">
                <a:tc>
                  <a:txBody>
                    <a:bodyPr/>
                    <a:lstStyle/>
                    <a:p>
                      <a:r>
                        <a:rPr lang="en-US" sz="2800" b="0" i="0" dirty="0">
                          <a:latin typeface="Amazon Ember" panose="020B0603020204020204" pitchFamily="34" charset="0"/>
                          <a:ea typeface="Amazon Ember" panose="020B0603020204020204" pitchFamily="34" charset="0"/>
                          <a:cs typeface="Amazon Ember" panose="020B0603020204020204" pitchFamily="34" charset="0"/>
                        </a:rPr>
                        <a:t>Cost/GB Per Month</a:t>
                      </a:r>
                    </a:p>
                  </a:txBody>
                  <a:tcPr anchor="ctr">
                    <a:lnR w="12700" cap="flat" cmpd="sng" algn="ctr">
                      <a:solidFill>
                        <a:schemeClr val="tx1"/>
                      </a:solidFill>
                      <a:prstDash val="solid"/>
                      <a:round/>
                      <a:headEnd type="none" w="med" len="med"/>
                      <a:tailEnd type="none" w="med" len="med"/>
                    </a:ln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0" i="0" dirty="0">
                          <a:latin typeface="Amazon Ember" panose="020B0603020204020204" pitchFamily="34" charset="0"/>
                          <a:ea typeface="Amazon Ember" panose="020B0603020204020204" pitchFamily="34" charset="0"/>
                          <a:cs typeface="Amazon Ember" panose="020B0603020204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0" i="0" dirty="0">
                          <a:latin typeface="Amazon Ember" panose="020B0603020204020204" pitchFamily="34" charset="0"/>
                          <a:ea typeface="Amazon Ember" panose="020B0603020204020204" pitchFamily="34" charset="0"/>
                          <a:cs typeface="Amazon Ember" panose="020B0603020204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84863636"/>
                  </a:ext>
                </a:extLst>
              </a:tr>
              <a:tr h="370840">
                <a:tc>
                  <a:txBody>
                    <a:bodyPr/>
                    <a:lstStyle/>
                    <a:p>
                      <a:r>
                        <a:rPr lang="en-US" sz="2800" b="0" i="0" dirty="0">
                          <a:latin typeface="Amazon Ember" panose="020B0603020204020204" pitchFamily="34" charset="0"/>
                          <a:ea typeface="Amazon Ember" panose="020B0603020204020204" pitchFamily="34" charset="0"/>
                          <a:cs typeface="Amazon Ember" panose="020B0603020204020204" pitchFamily="34" charset="0"/>
                        </a:rPr>
                        <a:t>Billed Requests</a:t>
                      </a:r>
                    </a:p>
                  </a:txBody>
                  <a:tcPr anchor="ctr">
                    <a:lnR w="12700" cap="flat" cmpd="sng" algn="ctr">
                      <a:solidFill>
                        <a:schemeClr val="tx1"/>
                      </a:solidFill>
                      <a:prstDash val="solid"/>
                      <a:round/>
                      <a:headEnd type="none" w="med" len="med"/>
                      <a:tailEnd type="none" w="med" len="med"/>
                    </a:lnR>
                    <a:noFill/>
                  </a:tcPr>
                </a:tc>
                <a:tc>
                  <a:txBody>
                    <a:bodyPr/>
                    <a:lstStyle/>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PUT, COPY, POST, LIST, and GET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UPLOAD and retrieval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814348630"/>
                  </a:ext>
                </a:extLst>
              </a:tr>
              <a:tr h="370840">
                <a:tc>
                  <a:txBody>
                    <a:bodyPr/>
                    <a:lstStyle/>
                    <a:p>
                      <a:r>
                        <a:rPr lang="en-US" sz="2800" b="0" i="0" dirty="0">
                          <a:latin typeface="Amazon Ember" panose="020B0603020204020204" pitchFamily="34" charset="0"/>
                          <a:ea typeface="Amazon Ember" panose="020B0603020204020204" pitchFamily="34" charset="0"/>
                          <a:cs typeface="Amazon Ember" panose="020B0603020204020204" pitchFamily="34" charset="0"/>
                        </a:rPr>
                        <a:t>Retrieval Pricing</a:t>
                      </a:r>
                    </a:p>
                  </a:txBody>
                  <a:tcPr anchor="ctr">
                    <a:lnR w="12700" cap="flat" cmpd="sng" algn="ctr">
                      <a:solidFill>
                        <a:schemeClr val="tx1"/>
                      </a:solidFill>
                      <a:prstDash val="solid"/>
                      <a:round/>
                      <a:headEnd type="none" w="med" len="med"/>
                      <a:tailEnd type="none" w="med" len="med"/>
                    </a:lnR>
                    <a:lnB w="12700" cap="flat" cmpd="sng" algn="ctr">
                      <a:noFill/>
                      <a:prstDash val="solid"/>
                      <a:round/>
                      <a:headEnd type="none" w="med" len="med"/>
                      <a:tailEnd type="none" w="med" len="med"/>
                    </a:lnB>
                    <a:noFill/>
                  </a:tcPr>
                </a:tc>
                <a:tc>
                  <a:txBody>
                    <a:bodyPr/>
                    <a:lstStyle/>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 </a:t>
                      </a:r>
                    </a:p>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Per request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a:t>
                      </a:r>
                    </a:p>
                    <a:p>
                      <a:pPr algn="ctr"/>
                      <a:r>
                        <a:rPr lang="en-US" sz="2800" b="0" i="0" dirty="0">
                          <a:latin typeface="Amazon Ember" panose="020B0603020204020204" pitchFamily="34" charset="0"/>
                          <a:ea typeface="Amazon Ember" panose="020B0603020204020204" pitchFamily="34" charset="0"/>
                          <a:cs typeface="Amazon Ember" panose="020B0603020204020204" pitchFamily="34" charset="0"/>
                        </a:rPr>
                        <a:t>Per request and per GB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79685649"/>
                  </a:ext>
                </a:extLst>
              </a:tr>
            </a:tbl>
          </a:graphicData>
        </a:graphic>
      </p:graphicFrame>
    </p:spTree>
    <p:custDataLst>
      <p:tags r:id="rId1"/>
    </p:custDataLst>
    <p:extLst>
      <p:ext uri="{BB962C8B-B14F-4D97-AF65-F5344CB8AC3E}">
        <p14:creationId xmlns:p14="http://schemas.microsoft.com/office/powerpoint/2010/main" val="5234214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Server-Side Encryption</a:t>
            </a:r>
          </a:p>
        </p:txBody>
      </p:sp>
      <p:pic>
        <p:nvPicPr>
          <p:cNvPr id="7" name="Picture 6">
            <a:extLst>
              <a:ext uri="{FF2B5EF4-FFF2-40B4-BE49-F238E27FC236}">
                <a16:creationId xmlns:a16="http://schemas.microsoft.com/office/drawing/2014/main" id="{5A16A2B2-5127-1C4A-B692-0EDC7CD4A142}"/>
              </a:ext>
            </a:extLst>
          </p:cNvPr>
          <p:cNvPicPr>
            <a:picLocks noChangeAspect="1"/>
          </p:cNvPicPr>
          <p:nvPr/>
        </p:nvPicPr>
        <p:blipFill>
          <a:blip r:embed="rId4"/>
          <a:stretch>
            <a:fillRect/>
          </a:stretch>
        </p:blipFill>
        <p:spPr>
          <a:xfrm>
            <a:off x="2165539" y="1453042"/>
            <a:ext cx="7860922" cy="4947757"/>
          </a:xfrm>
          <a:prstGeom prst="rect">
            <a:avLst/>
          </a:prstGeom>
        </p:spPr>
      </p:pic>
      <p:pic>
        <p:nvPicPr>
          <p:cNvPr id="6" name="Picture 5">
            <a:extLst>
              <a:ext uri="{FF2B5EF4-FFF2-40B4-BE49-F238E27FC236}">
                <a16:creationId xmlns:a16="http://schemas.microsoft.com/office/drawing/2014/main" id="{4FA98491-40D7-BA4A-8A0A-E2AA2124F8D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27424" y="5957005"/>
            <a:ext cx="962539" cy="962539"/>
          </a:xfrm>
          <a:prstGeom prst="rect">
            <a:avLst/>
          </a:prstGeom>
        </p:spPr>
      </p:pic>
    </p:spTree>
    <p:custDataLst>
      <p:tags r:id="rId1"/>
    </p:custDataLst>
    <p:extLst>
      <p:ext uri="{BB962C8B-B14F-4D97-AF65-F5344CB8AC3E}">
        <p14:creationId xmlns:p14="http://schemas.microsoft.com/office/powerpoint/2010/main" val="6809100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AWS Services</a:t>
            </a:r>
          </a:p>
        </p:txBody>
      </p:sp>
      <p:sp>
        <p:nvSpPr>
          <p:cNvPr id="31" name="Rounded Rectangle 30"/>
          <p:cNvSpPr/>
          <p:nvPr/>
        </p:nvSpPr>
        <p:spPr>
          <a:xfrm>
            <a:off x="6334624" y="1237120"/>
            <a:ext cx="2734973" cy="3179095"/>
          </a:xfrm>
          <a:prstGeom prst="roundRect">
            <a:avLst>
              <a:gd name="adj" fmla="val 12488"/>
            </a:avLst>
          </a:prstGeom>
          <a:solidFill>
            <a:schemeClr val="bg1">
              <a:lumMod val="85000"/>
            </a:schemeClr>
          </a:solidFill>
          <a:ln w="19050"/>
        </p:spPr>
        <p:style>
          <a:lnRef idx="2">
            <a:schemeClr val="dk1"/>
          </a:lnRef>
          <a:fillRef idx="1">
            <a:schemeClr val="lt1"/>
          </a:fillRef>
          <a:effectRef idx="0">
            <a:schemeClr val="dk1"/>
          </a:effectRef>
          <a:fontRef idx="minor">
            <a:schemeClr val="dk1"/>
          </a:fontRef>
        </p:style>
        <p:txBody>
          <a:bodyPr rtlCol="0" anchor="ctr"/>
          <a:lstStyle/>
          <a:p>
            <a:pPr algn="ctr"/>
            <a:endParaRPr lang="en-US" sz="2400"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32" name="Picture 31"/>
          <p:cNvPicPr>
            <a:picLocks noChangeAspect="1"/>
          </p:cNvPicPr>
          <p:nvPr/>
        </p:nvPicPr>
        <p:blipFill rotWithShape="1">
          <a:blip r:embed="rId4" cstate="screen">
            <a:extLst>
              <a:ext uri="{28A0092B-C50C-407E-A947-70E740481C1C}">
                <a14:useLocalDpi xmlns:a14="http://schemas.microsoft.com/office/drawing/2010/main"/>
              </a:ext>
            </a:extLst>
          </a:blip>
          <a:srcRect l="18750" t="13086" r="18555" b="12890"/>
          <a:stretch/>
        </p:blipFill>
        <p:spPr>
          <a:xfrm>
            <a:off x="1169586" y="2391432"/>
            <a:ext cx="1534629" cy="1851036"/>
          </a:xfrm>
          <a:prstGeom prst="rect">
            <a:avLst/>
          </a:prstGeom>
        </p:spPr>
      </p:pic>
      <p:pic>
        <p:nvPicPr>
          <p:cNvPr id="33" name="Picture 32"/>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420062" y="2075737"/>
            <a:ext cx="2430869" cy="2483353"/>
          </a:xfrm>
          <a:prstGeom prst="rect">
            <a:avLst/>
          </a:prstGeom>
        </p:spPr>
      </p:pic>
      <p:sp>
        <p:nvSpPr>
          <p:cNvPr id="34" name="TextBox 33"/>
          <p:cNvSpPr txBox="1"/>
          <p:nvPr/>
        </p:nvSpPr>
        <p:spPr>
          <a:xfrm>
            <a:off x="3770562" y="4467353"/>
            <a:ext cx="1736245" cy="606472"/>
          </a:xfrm>
          <a:prstGeom prst="rect">
            <a:avLst/>
          </a:prstGeom>
          <a:noFill/>
        </p:spPr>
        <p:txBody>
          <a:bodyPr wrap="square" lIns="0" tIns="0" rIns="0" bIns="0" rtlCol="0" anchor="t">
            <a:noAutofit/>
          </a:bodyPr>
          <a:lstStyle/>
          <a:p>
            <a:pPr algn="ctr"/>
            <a:r>
              <a:rPr lang="en-US" sz="2667" b="1" dirty="0">
                <a:latin typeface="Amazon Ember" panose="020B0603020204020204" pitchFamily="34" charset="0"/>
                <a:ea typeface="Amazon Ember" panose="020B0603020204020204" pitchFamily="34" charset="0"/>
                <a:cs typeface="Amazon Ember" panose="020B0603020204020204" pitchFamily="34" charset="0"/>
              </a:rPr>
              <a:t>Amazon EC2</a:t>
            </a:r>
          </a:p>
        </p:txBody>
      </p:sp>
      <p:pic>
        <p:nvPicPr>
          <p:cNvPr id="35" name="Picture 9"/>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655100" y="1098767"/>
            <a:ext cx="1319247" cy="1319247"/>
          </a:xfrm>
          <a:prstGeom prst="rect">
            <a:avLst/>
          </a:prstGeom>
        </p:spPr>
      </p:pic>
      <p:pic>
        <p:nvPicPr>
          <p:cNvPr id="36" name="Picture 10"/>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7670241" y="2747405"/>
            <a:ext cx="1282535" cy="1282535"/>
          </a:xfrm>
          <a:prstGeom prst="rect">
            <a:avLst/>
          </a:prstGeom>
        </p:spPr>
      </p:pic>
      <p:pic>
        <p:nvPicPr>
          <p:cNvPr id="38" name="Picture 20"/>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408603" y="1119747"/>
            <a:ext cx="1319247" cy="1319247"/>
          </a:xfrm>
          <a:prstGeom prst="rect">
            <a:avLst/>
          </a:prstGeom>
        </p:spPr>
      </p:pic>
      <p:sp>
        <p:nvSpPr>
          <p:cNvPr id="39" name="TextBox 21"/>
          <p:cNvSpPr txBox="1"/>
          <p:nvPr/>
        </p:nvSpPr>
        <p:spPr>
          <a:xfrm>
            <a:off x="6574396" y="2282424"/>
            <a:ext cx="988541" cy="465219"/>
          </a:xfrm>
          <a:prstGeom prst="rect">
            <a:avLst/>
          </a:prstGeom>
          <a:noFill/>
        </p:spPr>
        <p:txBody>
          <a:bodyPr wrap="square" lIns="0" tIns="0" rIns="0" bIns="0" rtlCol="0" anchor="t">
            <a:noAutofit/>
          </a:bodyPr>
          <a:lstStyle/>
          <a:p>
            <a:pPr algn="ctr"/>
            <a:r>
              <a:rPr lang="en-US" sz="1333" b="1" dirty="0">
                <a:latin typeface="Amazon Ember" panose="020B0603020204020204" pitchFamily="34" charset="0"/>
                <a:ea typeface="Amazon Ember" panose="020B0603020204020204" pitchFamily="34" charset="0"/>
                <a:cs typeface="Amazon Ember" panose="020B0603020204020204" pitchFamily="34" charset="0"/>
              </a:rPr>
              <a:t>Amazon S3</a:t>
            </a:r>
          </a:p>
        </p:txBody>
      </p:sp>
      <p:sp>
        <p:nvSpPr>
          <p:cNvPr id="40" name="TextBox 31"/>
          <p:cNvSpPr txBox="1"/>
          <p:nvPr/>
        </p:nvSpPr>
        <p:spPr>
          <a:xfrm>
            <a:off x="7850916" y="3938334"/>
            <a:ext cx="938724" cy="575359"/>
          </a:xfrm>
          <a:prstGeom prst="rect">
            <a:avLst/>
          </a:prstGeom>
          <a:noFill/>
        </p:spPr>
        <p:txBody>
          <a:bodyPr wrap="square" lIns="0" tIns="0" rIns="0" bIns="0" rtlCol="0" anchor="t">
            <a:noAutofit/>
          </a:bodyPr>
          <a:lstStyle/>
          <a:p>
            <a:pPr algn="ctr"/>
            <a:r>
              <a:rPr lang="en-US" sz="1333" b="1" dirty="0">
                <a:latin typeface="Amazon Ember" panose="020B0603020204020204" pitchFamily="34" charset="0"/>
                <a:ea typeface="Amazon Ember" panose="020B0603020204020204" pitchFamily="34" charset="0"/>
                <a:cs typeface="Amazon Ember" panose="020B0603020204020204" pitchFamily="34" charset="0"/>
              </a:rPr>
              <a:t>Amazon Glacier</a:t>
            </a:r>
          </a:p>
        </p:txBody>
      </p:sp>
      <p:sp>
        <p:nvSpPr>
          <p:cNvPr id="41" name="TextBox 32"/>
          <p:cNvSpPr txBox="1"/>
          <p:nvPr/>
        </p:nvSpPr>
        <p:spPr>
          <a:xfrm>
            <a:off x="7837672" y="2266015"/>
            <a:ext cx="965217" cy="646805"/>
          </a:xfrm>
          <a:prstGeom prst="rect">
            <a:avLst/>
          </a:prstGeom>
          <a:noFill/>
        </p:spPr>
        <p:txBody>
          <a:bodyPr wrap="square" lIns="0" tIns="0" rIns="0" bIns="0" rtlCol="0" anchor="t">
            <a:noAutofit/>
          </a:bodyPr>
          <a:lstStyle/>
          <a:p>
            <a:pPr algn="ctr"/>
            <a:r>
              <a:rPr lang="en-US" sz="1333" b="1" dirty="0">
                <a:latin typeface="Amazon Ember" panose="020B0603020204020204" pitchFamily="34" charset="0"/>
                <a:ea typeface="Amazon Ember" panose="020B0603020204020204" pitchFamily="34" charset="0"/>
                <a:cs typeface="Amazon Ember" panose="020B0603020204020204" pitchFamily="34" charset="0"/>
              </a:rPr>
              <a:t>Amazon EBS</a:t>
            </a:r>
          </a:p>
        </p:txBody>
      </p:sp>
      <p:pic>
        <p:nvPicPr>
          <p:cNvPr id="42" name="Picture 33"/>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6553379" y="4855615"/>
            <a:ext cx="1049096" cy="1049096"/>
          </a:xfrm>
          <a:prstGeom prst="rect">
            <a:avLst/>
          </a:prstGeom>
        </p:spPr>
      </p:pic>
      <p:pic>
        <p:nvPicPr>
          <p:cNvPr id="52" name="Picture 34"/>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7785162" y="4847455"/>
            <a:ext cx="1049096" cy="1049096"/>
          </a:xfrm>
          <a:prstGeom prst="rect">
            <a:avLst/>
          </a:prstGeom>
        </p:spPr>
      </p:pic>
      <p:sp>
        <p:nvSpPr>
          <p:cNvPr id="53" name="TextBox 35"/>
          <p:cNvSpPr txBox="1"/>
          <p:nvPr/>
        </p:nvSpPr>
        <p:spPr>
          <a:xfrm>
            <a:off x="6585222" y="5811959"/>
            <a:ext cx="988541" cy="465219"/>
          </a:xfrm>
          <a:prstGeom prst="rect">
            <a:avLst/>
          </a:prstGeom>
          <a:noFill/>
        </p:spPr>
        <p:txBody>
          <a:bodyPr wrap="square" lIns="0" tIns="0" rIns="0" bIns="0" rtlCol="0" anchor="t">
            <a:noAutofit/>
          </a:bodyPr>
          <a:lstStyle/>
          <a:p>
            <a:pPr algn="ctr"/>
            <a:r>
              <a:rPr lang="en-US" sz="1333" b="1" dirty="0">
                <a:latin typeface="Amazon Ember" panose="020B0603020204020204" pitchFamily="34" charset="0"/>
                <a:ea typeface="Amazon Ember" panose="020B0603020204020204" pitchFamily="34" charset="0"/>
                <a:cs typeface="Amazon Ember" panose="020B0603020204020204" pitchFamily="34" charset="0"/>
              </a:rPr>
              <a:t>Amazon RDS</a:t>
            </a:r>
          </a:p>
        </p:txBody>
      </p:sp>
      <p:sp>
        <p:nvSpPr>
          <p:cNvPr id="55" name="TextBox 36"/>
          <p:cNvSpPr txBox="1"/>
          <p:nvPr/>
        </p:nvSpPr>
        <p:spPr>
          <a:xfrm>
            <a:off x="7669401" y="5814366"/>
            <a:ext cx="1278131" cy="336971"/>
          </a:xfrm>
          <a:prstGeom prst="rect">
            <a:avLst/>
          </a:prstGeom>
          <a:noFill/>
        </p:spPr>
        <p:txBody>
          <a:bodyPr wrap="square" lIns="0" tIns="0" rIns="0" bIns="0" rtlCol="0" anchor="t">
            <a:noAutofit/>
          </a:bodyPr>
          <a:lstStyle/>
          <a:p>
            <a:pPr algn="ctr"/>
            <a:r>
              <a:rPr lang="en-US" sz="1333" b="1" dirty="0">
                <a:latin typeface="Amazon Ember" panose="020B0603020204020204" pitchFamily="34" charset="0"/>
                <a:ea typeface="Amazon Ember" panose="020B0603020204020204" pitchFamily="34" charset="0"/>
                <a:cs typeface="Amazon Ember" panose="020B0603020204020204" pitchFamily="34" charset="0"/>
              </a:rPr>
              <a:t>Amazon DynamoDB</a:t>
            </a:r>
          </a:p>
        </p:txBody>
      </p:sp>
      <p:pic>
        <p:nvPicPr>
          <p:cNvPr id="56" name="Picture 51"/>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9378553" y="1948656"/>
            <a:ext cx="2804160" cy="2804160"/>
          </a:xfrm>
          <a:prstGeom prst="rect">
            <a:avLst/>
          </a:prstGeom>
        </p:spPr>
      </p:pic>
      <p:sp>
        <p:nvSpPr>
          <p:cNvPr id="57" name="TextBox 52"/>
          <p:cNvSpPr txBox="1"/>
          <p:nvPr/>
        </p:nvSpPr>
        <p:spPr>
          <a:xfrm>
            <a:off x="9970643" y="4634297"/>
            <a:ext cx="1619980" cy="468017"/>
          </a:xfrm>
          <a:prstGeom prst="rect">
            <a:avLst/>
          </a:prstGeom>
          <a:noFill/>
        </p:spPr>
        <p:txBody>
          <a:bodyPr wrap="square" lIns="0" tIns="0" rIns="0" bIns="0" rtlCol="0" anchor="t">
            <a:noAutofit/>
          </a:bodyPr>
          <a:lstStyle/>
          <a:p>
            <a:pPr algn="ctr"/>
            <a:r>
              <a:rPr lang="en-US" sz="2667" b="1" dirty="0">
                <a:latin typeface="Amazon Ember" panose="020B0603020204020204" pitchFamily="34" charset="0"/>
                <a:ea typeface="Amazon Ember" panose="020B0603020204020204" pitchFamily="34" charset="0"/>
                <a:cs typeface="Amazon Ember" panose="020B0603020204020204" pitchFamily="34" charset="0"/>
              </a:rPr>
              <a:t>AWS IAM</a:t>
            </a:r>
          </a:p>
        </p:txBody>
      </p:sp>
      <p:pic>
        <p:nvPicPr>
          <p:cNvPr id="58" name="Picture 57"/>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666746" y="2883605"/>
            <a:ext cx="823267" cy="987920"/>
          </a:xfrm>
          <a:prstGeom prst="rect">
            <a:avLst/>
          </a:prstGeom>
        </p:spPr>
      </p:pic>
      <p:sp>
        <p:nvSpPr>
          <p:cNvPr id="59" name="TextBox 58"/>
          <p:cNvSpPr txBox="1"/>
          <p:nvPr/>
        </p:nvSpPr>
        <p:spPr>
          <a:xfrm>
            <a:off x="6432198" y="3940851"/>
            <a:ext cx="1306880" cy="207509"/>
          </a:xfrm>
          <a:prstGeom prst="rect">
            <a:avLst/>
          </a:prstGeom>
          <a:noFill/>
        </p:spPr>
        <p:txBody>
          <a:bodyPr wrap="square" lIns="0" tIns="0" rIns="0" bIns="0" rtlCol="0" anchor="t">
            <a:noAutofit/>
          </a:bodyPr>
          <a:lstStyle/>
          <a:p>
            <a:pPr algn="ctr"/>
            <a:r>
              <a:rPr lang="en-US" sz="1333" b="1" dirty="0">
                <a:latin typeface="Amazon Ember" panose="020B0603020204020204" pitchFamily="34" charset="0"/>
                <a:ea typeface="Amazon Ember" panose="020B0603020204020204" pitchFamily="34" charset="0"/>
                <a:cs typeface="Amazon Ember" panose="020B0603020204020204" pitchFamily="34" charset="0"/>
              </a:rPr>
              <a:t>Amazon </a:t>
            </a:r>
          </a:p>
          <a:p>
            <a:pPr algn="ctr"/>
            <a:r>
              <a:rPr lang="en-US" sz="1333" b="1" dirty="0">
                <a:latin typeface="Amazon Ember" panose="020B0603020204020204" pitchFamily="34" charset="0"/>
                <a:ea typeface="Amazon Ember" panose="020B0603020204020204" pitchFamily="34" charset="0"/>
                <a:cs typeface="Amazon Ember" panose="020B0603020204020204" pitchFamily="34" charset="0"/>
              </a:rPr>
              <a:t>EFS</a:t>
            </a:r>
          </a:p>
        </p:txBody>
      </p:sp>
      <p:sp>
        <p:nvSpPr>
          <p:cNvPr id="60" name="TextBox 59"/>
          <p:cNvSpPr txBox="1"/>
          <p:nvPr/>
        </p:nvSpPr>
        <p:spPr>
          <a:xfrm>
            <a:off x="1074852" y="4467353"/>
            <a:ext cx="1736245" cy="606472"/>
          </a:xfrm>
          <a:prstGeom prst="rect">
            <a:avLst/>
          </a:prstGeom>
          <a:noFill/>
        </p:spPr>
        <p:txBody>
          <a:bodyPr wrap="square" lIns="0" tIns="0" rIns="0" bIns="0" rtlCol="0" anchor="t">
            <a:noAutofit/>
          </a:bodyPr>
          <a:lstStyle/>
          <a:p>
            <a:pPr algn="ctr"/>
            <a:r>
              <a:rPr lang="en-US" sz="2667" b="1" dirty="0">
                <a:latin typeface="Amazon Ember" panose="020B0603020204020204" pitchFamily="34" charset="0"/>
                <a:ea typeface="Amazon Ember" panose="020B0603020204020204" pitchFamily="34" charset="0"/>
                <a:cs typeface="Amazon Ember" panose="020B0603020204020204" pitchFamily="34" charset="0"/>
              </a:rPr>
              <a:t>Amazon</a:t>
            </a:r>
          </a:p>
          <a:p>
            <a:pPr algn="ctr"/>
            <a:r>
              <a:rPr lang="en-US" sz="2667" b="1" dirty="0">
                <a:latin typeface="Amazon Ember" panose="020B0603020204020204" pitchFamily="34" charset="0"/>
                <a:ea typeface="Amazon Ember" panose="020B0603020204020204" pitchFamily="34" charset="0"/>
                <a:cs typeface="Amazon Ember" panose="020B0603020204020204" pitchFamily="34" charset="0"/>
              </a:rPr>
              <a:t>VPC</a:t>
            </a:r>
          </a:p>
        </p:txBody>
      </p:sp>
      <p:sp>
        <p:nvSpPr>
          <p:cNvPr id="61" name="TextBox 3"/>
          <p:cNvSpPr txBox="1"/>
          <p:nvPr/>
        </p:nvSpPr>
        <p:spPr>
          <a:xfrm>
            <a:off x="6719232" y="6224841"/>
            <a:ext cx="1865156" cy="410433"/>
          </a:xfrm>
          <a:prstGeom prst="rect">
            <a:avLst/>
          </a:prstGeom>
          <a:noFill/>
        </p:spPr>
        <p:txBody>
          <a:bodyPr wrap="square" lIns="0" tIns="0" rIns="0" bIns="0" rtlCol="0" anchor="t">
            <a:spAutoFit/>
          </a:bodyPr>
          <a:lstStyle/>
          <a:p>
            <a:pPr algn="ctr"/>
            <a:r>
              <a:rPr lang="en-US" sz="2667" b="1" dirty="0">
                <a:latin typeface="Amazon Ember" panose="020B0603020204020204" pitchFamily="34" charset="0"/>
                <a:ea typeface="Amazon Ember" panose="020B0603020204020204" pitchFamily="34" charset="0"/>
                <a:cs typeface="Amazon Ember" panose="020B0603020204020204" pitchFamily="34" charset="0"/>
              </a:rPr>
              <a:t>Database</a:t>
            </a:r>
          </a:p>
        </p:txBody>
      </p:sp>
      <p:sp>
        <p:nvSpPr>
          <p:cNvPr id="23" name="TextBox 3">
            <a:extLst>
              <a:ext uri="{FF2B5EF4-FFF2-40B4-BE49-F238E27FC236}">
                <a16:creationId xmlns:a16="http://schemas.microsoft.com/office/drawing/2014/main" id="{B7D15E15-7DB1-3347-9819-AE36FDCE02BC}"/>
              </a:ext>
            </a:extLst>
          </p:cNvPr>
          <p:cNvSpPr txBox="1"/>
          <p:nvPr/>
        </p:nvSpPr>
        <p:spPr>
          <a:xfrm>
            <a:off x="6719232" y="4485541"/>
            <a:ext cx="1865156" cy="410433"/>
          </a:xfrm>
          <a:prstGeom prst="rect">
            <a:avLst/>
          </a:prstGeom>
          <a:noFill/>
        </p:spPr>
        <p:txBody>
          <a:bodyPr wrap="square" lIns="0" tIns="0" rIns="0" bIns="0" rtlCol="0" anchor="t">
            <a:spAutoFit/>
          </a:bodyPr>
          <a:lstStyle/>
          <a:p>
            <a:pPr algn="ctr"/>
            <a:r>
              <a:rPr lang="en-US" sz="2667" b="1" dirty="0">
                <a:latin typeface="Amazon Ember" panose="020B0603020204020204" pitchFamily="34" charset="0"/>
                <a:ea typeface="Amazon Ember" panose="020B0603020204020204" pitchFamily="34" charset="0"/>
                <a:cs typeface="Amazon Ember" panose="020B0603020204020204" pitchFamily="34" charset="0"/>
              </a:rPr>
              <a:t>Storage</a:t>
            </a:r>
          </a:p>
        </p:txBody>
      </p:sp>
    </p:spTree>
    <p:custDataLst>
      <p:tags r:id="rId1"/>
    </p:custDataLst>
    <p:extLst>
      <p:ext uri="{BB962C8B-B14F-4D97-AF65-F5344CB8AC3E}">
        <p14:creationId xmlns:p14="http://schemas.microsoft.com/office/powerpoint/2010/main" val="4685367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with Amazon Glacier</a:t>
            </a:r>
          </a:p>
        </p:txBody>
      </p:sp>
      <p:pic>
        <p:nvPicPr>
          <p:cNvPr id="4" name="Picture 3">
            <a:extLst>
              <a:ext uri="{FF2B5EF4-FFF2-40B4-BE49-F238E27FC236}">
                <a16:creationId xmlns:a16="http://schemas.microsoft.com/office/drawing/2014/main" id="{374CF1E2-B394-8A4C-B580-FC4B8478BA6C}"/>
              </a:ext>
            </a:extLst>
          </p:cNvPr>
          <p:cNvPicPr>
            <a:picLocks noChangeAspect="1"/>
          </p:cNvPicPr>
          <p:nvPr/>
        </p:nvPicPr>
        <p:blipFill>
          <a:blip r:embed="rId4"/>
          <a:stretch>
            <a:fillRect/>
          </a:stretch>
        </p:blipFill>
        <p:spPr>
          <a:xfrm>
            <a:off x="5575456" y="1543049"/>
            <a:ext cx="2151101" cy="4943475"/>
          </a:xfrm>
          <a:prstGeom prst="rect">
            <a:avLst/>
          </a:prstGeom>
        </p:spPr>
      </p:pic>
      <p:pic>
        <p:nvPicPr>
          <p:cNvPr id="8" name="Picture 7">
            <a:extLst>
              <a:ext uri="{FF2B5EF4-FFF2-40B4-BE49-F238E27FC236}">
                <a16:creationId xmlns:a16="http://schemas.microsoft.com/office/drawing/2014/main" id="{5CCED381-0057-0C49-9E8D-320C97F1999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1869" y="1743074"/>
            <a:ext cx="3078681" cy="3078681"/>
          </a:xfrm>
          <a:prstGeom prst="rect">
            <a:avLst/>
          </a:prstGeom>
        </p:spPr>
      </p:pic>
      <p:sp>
        <p:nvSpPr>
          <p:cNvPr id="9" name="TextBox 8">
            <a:extLst>
              <a:ext uri="{FF2B5EF4-FFF2-40B4-BE49-F238E27FC236}">
                <a16:creationId xmlns:a16="http://schemas.microsoft.com/office/drawing/2014/main" id="{FAD0609A-8690-3D4F-8240-260317C3390A}"/>
              </a:ext>
            </a:extLst>
          </p:cNvPr>
          <p:cNvSpPr txBox="1"/>
          <p:nvPr/>
        </p:nvSpPr>
        <p:spPr>
          <a:xfrm>
            <a:off x="1990648" y="4519074"/>
            <a:ext cx="1741122" cy="861774"/>
          </a:xfrm>
          <a:prstGeom prst="rect">
            <a:avLst/>
          </a:prstGeom>
          <a:noFill/>
        </p:spPr>
        <p:txBody>
          <a:bodyPr wrap="square" lIns="0" tIns="0" rIns="0" bIns="0" rtlCol="0" anchor="ctr">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Amazon Glacier</a:t>
            </a:r>
          </a:p>
        </p:txBody>
      </p:sp>
      <p:sp>
        <p:nvSpPr>
          <p:cNvPr id="10" name="TextBox 9">
            <a:extLst>
              <a:ext uri="{FF2B5EF4-FFF2-40B4-BE49-F238E27FC236}">
                <a16:creationId xmlns:a16="http://schemas.microsoft.com/office/drawing/2014/main" id="{0DEC45E3-5142-D944-A91D-8EA95C58A175}"/>
              </a:ext>
            </a:extLst>
          </p:cNvPr>
          <p:cNvSpPr txBox="1"/>
          <p:nvPr/>
        </p:nvSpPr>
        <p:spPr>
          <a:xfrm>
            <a:off x="7840629" y="1991428"/>
            <a:ext cx="3513398" cy="861774"/>
          </a:xfrm>
          <a:prstGeom prst="rect">
            <a:avLst/>
          </a:prstGeom>
          <a:noFill/>
        </p:spPr>
        <p:txBody>
          <a:bodyPr wrap="square" lIns="0" tIns="0" rIns="0" bIns="0" rtlCol="0" anchor="ctr">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Control access with AWS </a:t>
            </a:r>
            <a:r>
              <a:rPr lang="en-US" sz="2800" b="1" dirty="0">
                <a:solidFill>
                  <a:schemeClr val="accent2"/>
                </a:solidFill>
                <a:latin typeface="Amazon Ember" panose="020B0603020204020204" pitchFamily="34" charset="0"/>
                <a:ea typeface="Amazon Ember" panose="020B0603020204020204" pitchFamily="34" charset="0"/>
                <a:cs typeface="Amazon Ember" panose="020B0603020204020204" pitchFamily="34" charset="0"/>
              </a:rPr>
              <a:t>IAM</a:t>
            </a:r>
          </a:p>
        </p:txBody>
      </p:sp>
      <p:sp>
        <p:nvSpPr>
          <p:cNvPr id="11" name="TextBox 10">
            <a:extLst>
              <a:ext uri="{FF2B5EF4-FFF2-40B4-BE49-F238E27FC236}">
                <a16:creationId xmlns:a16="http://schemas.microsoft.com/office/drawing/2014/main" id="{608648EB-8180-EE4B-91B3-A4CCABD89030}"/>
              </a:ext>
            </a:extLst>
          </p:cNvPr>
          <p:cNvSpPr txBox="1"/>
          <p:nvPr/>
        </p:nvSpPr>
        <p:spPr>
          <a:xfrm>
            <a:off x="7688457" y="3368455"/>
            <a:ext cx="4112116" cy="1292662"/>
          </a:xfrm>
          <a:prstGeom prst="rect">
            <a:avLst/>
          </a:prstGeom>
          <a:noFill/>
        </p:spPr>
        <p:txBody>
          <a:bodyPr wrap="square" lIns="0" tIns="0" rIns="0" bIns="0" rtlCol="0" anchor="ctr">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Amazon Glacier encrypts your data with </a:t>
            </a:r>
            <a:r>
              <a:rPr lang="en-US" sz="2800" b="1" dirty="0">
                <a:solidFill>
                  <a:schemeClr val="accent2"/>
                </a:solidFill>
                <a:latin typeface="Amazon Ember" panose="020B0603020204020204" pitchFamily="34" charset="0"/>
                <a:ea typeface="Amazon Ember" panose="020B0603020204020204" pitchFamily="34" charset="0"/>
                <a:cs typeface="Amazon Ember" panose="020B0603020204020204" pitchFamily="34" charset="0"/>
              </a:rPr>
              <a:t>AES-256</a:t>
            </a:r>
          </a:p>
        </p:txBody>
      </p:sp>
      <p:sp>
        <p:nvSpPr>
          <p:cNvPr id="12" name="TextBox 11">
            <a:extLst>
              <a:ext uri="{FF2B5EF4-FFF2-40B4-BE49-F238E27FC236}">
                <a16:creationId xmlns:a16="http://schemas.microsoft.com/office/drawing/2014/main" id="{55E614E6-425B-8F4A-8E0D-6F17900491A1}"/>
              </a:ext>
            </a:extLst>
          </p:cNvPr>
          <p:cNvSpPr txBox="1"/>
          <p:nvPr/>
        </p:nvSpPr>
        <p:spPr>
          <a:xfrm>
            <a:off x="7688457" y="5279349"/>
            <a:ext cx="4258606" cy="861774"/>
          </a:xfrm>
          <a:prstGeom prst="rect">
            <a:avLst/>
          </a:prstGeom>
          <a:noFill/>
        </p:spPr>
        <p:txBody>
          <a:bodyPr wrap="square" lIns="0" tIns="0" rIns="0" bIns="0" rtlCol="0" anchor="ctr">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Amazon Glacier manages your </a:t>
            </a:r>
            <a:r>
              <a:rPr lang="en-US" sz="2800" b="1" dirty="0">
                <a:solidFill>
                  <a:schemeClr val="accent2"/>
                </a:solidFill>
                <a:latin typeface="Amazon Ember" panose="020B0603020204020204" pitchFamily="34" charset="0"/>
                <a:ea typeface="Amazon Ember" panose="020B0603020204020204" pitchFamily="34" charset="0"/>
                <a:cs typeface="Amazon Ember" panose="020B0603020204020204" pitchFamily="34" charset="0"/>
              </a:rPr>
              <a:t>keys</a:t>
            </a:r>
            <a:r>
              <a:rPr lang="en-US" sz="2800" b="1" dirty="0">
                <a:latin typeface="Amazon Ember" panose="020B0603020204020204" pitchFamily="34" charset="0"/>
                <a:ea typeface="Amazon Ember" panose="020B0603020204020204" pitchFamily="34" charset="0"/>
                <a:cs typeface="Amazon Ember" panose="020B0603020204020204" pitchFamily="34" charset="0"/>
              </a:rPr>
              <a:t> for you</a:t>
            </a:r>
            <a:endParaRPr lang="en-US" sz="2800" b="1" dirty="0">
              <a:solidFill>
                <a:schemeClr val="accent2"/>
              </a:solidFill>
              <a:latin typeface="Amazon Ember" panose="020B0603020204020204" pitchFamily="34" charset="0"/>
              <a:ea typeface="Amazon Ember" panose="020B0603020204020204" pitchFamily="34" charset="0"/>
              <a:cs typeface="Amazon Ember" panose="020B0603020204020204" pitchFamily="34" charset="0"/>
            </a:endParaRPr>
          </a:p>
        </p:txBody>
      </p:sp>
      <p:pic>
        <p:nvPicPr>
          <p:cNvPr id="14" name="Picture 13">
            <a:extLst>
              <a:ext uri="{FF2B5EF4-FFF2-40B4-BE49-F238E27FC236}">
                <a16:creationId xmlns:a16="http://schemas.microsoft.com/office/drawing/2014/main" id="{E0F5F9A4-E042-4E4B-BEA2-0CF5D4FAB8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27424" y="5957005"/>
            <a:ext cx="962539" cy="962539"/>
          </a:xfrm>
          <a:prstGeom prst="rect">
            <a:avLst/>
          </a:prstGeom>
        </p:spPr>
      </p:pic>
    </p:spTree>
    <p:custDataLst>
      <p:tags r:id="rId1"/>
    </p:custDataLst>
    <p:extLst>
      <p:ext uri="{BB962C8B-B14F-4D97-AF65-F5344CB8AC3E}">
        <p14:creationId xmlns:p14="http://schemas.microsoft.com/office/powerpoint/2010/main" val="23438728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In Review</a:t>
            </a:r>
          </a:p>
        </p:txBody>
      </p:sp>
      <p:sp>
        <p:nvSpPr>
          <p:cNvPr id="4" name="Content Placeholder 3">
            <a:extLst>
              <a:ext uri="{FF2B5EF4-FFF2-40B4-BE49-F238E27FC236}">
                <a16:creationId xmlns:a16="http://schemas.microsoft.com/office/drawing/2014/main" id="{58ACDBEA-B479-1946-8874-B855CD0CB14E}"/>
              </a:ext>
            </a:extLst>
          </p:cNvPr>
          <p:cNvSpPr>
            <a:spLocks noGrp="1"/>
          </p:cNvSpPr>
          <p:nvPr>
            <p:ph idx="1"/>
          </p:nvPr>
        </p:nvSpPr>
        <p:spPr>
          <a:xfrm>
            <a:off x="238539" y="1440305"/>
            <a:ext cx="10515600" cy="4913308"/>
          </a:xfrm>
        </p:spPr>
        <p:txBody>
          <a:bodyPr>
            <a:normAutofit/>
          </a:bodyPr>
          <a:lstStyle/>
          <a:p>
            <a:pPr marL="457200" indent="-457200">
              <a:lnSpc>
                <a:spcPct val="110000"/>
              </a:lnSpc>
              <a:spcBef>
                <a:spcPts val="800"/>
              </a:spcBef>
            </a:pPr>
            <a:r>
              <a:rPr lang="fr-FR" dirty="0"/>
              <a:t>Amazon Glacier est un service d'archivage de données conçu pour la sécurité, la durabilité et un coût extrêmement bas</a:t>
            </a:r>
            <a:r>
              <a:rPr lang="en-US" dirty="0"/>
              <a:t>.</a:t>
            </a:r>
          </a:p>
          <a:p>
            <a:pPr marL="457200" indent="-457200">
              <a:lnSpc>
                <a:spcPct val="110000"/>
              </a:lnSpc>
              <a:spcBef>
                <a:spcPts val="800"/>
              </a:spcBef>
            </a:pPr>
            <a:r>
              <a:rPr lang="fr-FR" dirty="0"/>
              <a:t>La tarification d'Amazon Glacier est basée sur la région</a:t>
            </a:r>
            <a:r>
              <a:rPr lang="en-US" dirty="0"/>
              <a:t>.</a:t>
            </a:r>
          </a:p>
          <a:p>
            <a:pPr marL="457200" indent="-457200">
              <a:lnSpc>
                <a:spcPct val="110000"/>
              </a:lnSpc>
              <a:spcBef>
                <a:spcPts val="800"/>
              </a:spcBef>
            </a:pPr>
            <a:r>
              <a:rPr lang="fr-FR" dirty="0"/>
              <a:t>La conception extrêmement économique est idéale pour l'archivage à long terme.</a:t>
            </a:r>
            <a:r>
              <a:rPr lang="en-US" dirty="0"/>
              <a:t>. </a:t>
            </a:r>
          </a:p>
          <a:p>
            <a:pPr marL="457200" lvl="1" indent="-457200">
              <a:spcBef>
                <a:spcPts val="1200"/>
              </a:spcBef>
              <a:spcAft>
                <a:spcPts val="800"/>
              </a:spcAft>
            </a:pPr>
            <a:r>
              <a:rPr lang="fr-FR" sz="2800" dirty="0"/>
              <a:t>Le service est conçu pour une durabilité de 99,9999999999% des objets</a:t>
            </a:r>
            <a:r>
              <a:rPr lang="en-US" sz="2800" dirty="0"/>
              <a:t>.</a:t>
            </a:r>
          </a:p>
        </p:txBody>
      </p:sp>
      <p:pic>
        <p:nvPicPr>
          <p:cNvPr id="7" name="Picture 6">
            <a:extLst>
              <a:ext uri="{FF2B5EF4-FFF2-40B4-BE49-F238E27FC236}">
                <a16:creationId xmlns:a16="http://schemas.microsoft.com/office/drawing/2014/main" id="{4DC2EF63-732A-9240-B063-F77DB99F66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27424" y="5957005"/>
            <a:ext cx="962539" cy="962539"/>
          </a:xfrm>
          <a:prstGeom prst="rect">
            <a:avLst/>
          </a:prstGeom>
        </p:spPr>
      </p:pic>
    </p:spTree>
    <p:extLst>
      <p:ext uri="{BB962C8B-B14F-4D97-AF65-F5344CB8AC3E}">
        <p14:creationId xmlns:p14="http://schemas.microsoft.com/office/powerpoint/2010/main" val="28968294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8805" y="2932909"/>
            <a:ext cx="11095836" cy="779463"/>
          </a:xfrm>
        </p:spPr>
        <p:txBody>
          <a:bodyPr>
            <a:noAutofit/>
          </a:bodyPr>
          <a:lstStyle/>
          <a:p>
            <a:pPr algn="ctr"/>
            <a:r>
              <a:rPr lang="en-US" sz="5800" dirty="0"/>
              <a:t>Amazon Glacier Demo</a:t>
            </a:r>
          </a:p>
        </p:txBody>
      </p:sp>
    </p:spTree>
    <p:custDataLst>
      <p:tags r:id="rId1"/>
    </p:custDataLst>
    <p:extLst>
      <p:ext uri="{BB962C8B-B14F-4D97-AF65-F5344CB8AC3E}">
        <p14:creationId xmlns:p14="http://schemas.microsoft.com/office/powerpoint/2010/main" val="16946673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39" y="158621"/>
            <a:ext cx="11115261" cy="989044"/>
          </a:xfrm>
        </p:spPr>
        <p:txBody>
          <a:bodyPr>
            <a:noAutofit/>
          </a:bodyPr>
          <a:lstStyle/>
          <a:p>
            <a:r>
              <a:rPr lang="en-US" sz="3400" dirty="0"/>
              <a:t>Section 2.0.2 Review:                                                      </a:t>
            </a:r>
          </a:p>
        </p:txBody>
      </p:sp>
      <p:sp>
        <p:nvSpPr>
          <p:cNvPr id="62" name="Subtitle 10"/>
          <p:cNvSpPr txBox="1">
            <a:spLocks/>
          </p:cNvSpPr>
          <p:nvPr/>
        </p:nvSpPr>
        <p:spPr>
          <a:xfrm>
            <a:off x="452457" y="1477680"/>
            <a:ext cx="8157572" cy="23687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Tx/>
              <a:buBlip>
                <a:blip r:embed="rId4"/>
              </a:buBlip>
              <a:defRPr sz="2800" b="0" i="0" kern="1200">
                <a:solidFill>
                  <a:schemeClr val="tx1"/>
                </a:solidFill>
                <a:latin typeface="Amazon Ember Light" charset="0"/>
                <a:ea typeface="Amazon Ember Light" charset="0"/>
                <a:cs typeface="Amazon Ember Light" charset="0"/>
              </a:defRPr>
            </a:lvl1pPr>
            <a:lvl2pPr marL="685800" indent="-228600" algn="l" defTabSz="914400" rtl="0" eaLnBrk="1" latinLnBrk="0" hangingPunct="1">
              <a:lnSpc>
                <a:spcPct val="90000"/>
              </a:lnSpc>
              <a:spcBef>
                <a:spcPts val="500"/>
              </a:spcBef>
              <a:buFontTx/>
              <a:buBlip>
                <a:blip r:embed="rId4"/>
              </a:buBlip>
              <a:defRPr sz="2400" b="0" i="0" kern="1200">
                <a:solidFill>
                  <a:schemeClr val="tx1"/>
                </a:solidFill>
                <a:latin typeface="Amazon Ember Light" charset="0"/>
                <a:ea typeface="Amazon Ember Light" charset="0"/>
                <a:cs typeface="Amazon Ember Light" charset="0"/>
              </a:defRPr>
            </a:lvl2pPr>
            <a:lvl3pPr marL="1143000" indent="-228600" algn="l" defTabSz="914400" rtl="0" eaLnBrk="1" latinLnBrk="0" hangingPunct="1">
              <a:lnSpc>
                <a:spcPct val="90000"/>
              </a:lnSpc>
              <a:spcBef>
                <a:spcPts val="500"/>
              </a:spcBef>
              <a:buFontTx/>
              <a:buBlip>
                <a:blip r:embed="rId4"/>
              </a:buBlip>
              <a:defRPr sz="2000" b="0" i="0" kern="1200">
                <a:solidFill>
                  <a:schemeClr val="tx1"/>
                </a:solidFill>
                <a:latin typeface="Amazon Ember Light" charset="0"/>
                <a:ea typeface="Amazon Ember Light" charset="0"/>
                <a:cs typeface="Amazon Ember Light" charset="0"/>
              </a:defRPr>
            </a:lvl3pPr>
            <a:lvl4pPr marL="1600200" indent="-228600" algn="l" defTabSz="914400" rtl="0" eaLnBrk="1" latinLnBrk="0" hangingPunct="1">
              <a:lnSpc>
                <a:spcPct val="90000"/>
              </a:lnSpc>
              <a:spcBef>
                <a:spcPts val="500"/>
              </a:spcBef>
              <a:buFontTx/>
              <a:buBlip>
                <a:blip r:embed="rId4"/>
              </a:buBlip>
              <a:defRPr sz="1800" b="0" i="0" kern="1200">
                <a:solidFill>
                  <a:schemeClr val="tx1"/>
                </a:solidFill>
                <a:latin typeface="Amazon Ember Light" charset="0"/>
                <a:ea typeface="Amazon Ember Light" charset="0"/>
                <a:cs typeface="Amazon Ember Light" charset="0"/>
              </a:defRPr>
            </a:lvl4pPr>
            <a:lvl5pPr marL="2057400" indent="-228600" algn="l" defTabSz="914400" rtl="0" eaLnBrk="1" latinLnBrk="0" hangingPunct="1">
              <a:lnSpc>
                <a:spcPct val="90000"/>
              </a:lnSpc>
              <a:spcBef>
                <a:spcPts val="500"/>
              </a:spcBef>
              <a:buFontTx/>
              <a:buBlip>
                <a:blip r:embed="rId4"/>
              </a:buBlip>
              <a:defRPr sz="1800" b="0" i="0" kern="1200">
                <a:solidFill>
                  <a:schemeClr val="tx1"/>
                </a:solidFill>
                <a:latin typeface="Amazon Ember Light" charset="0"/>
                <a:ea typeface="Amazon Ember Light" charset="0"/>
                <a:cs typeface="Amazon Ember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nSpc>
                <a:spcPct val="150000"/>
              </a:lnSpc>
              <a:buBlip>
                <a:blip r:embed="rId5"/>
              </a:buBlip>
            </a:pPr>
            <a:r>
              <a:rPr lang="en-US" sz="2000" dirty="0"/>
              <a:t>Reviewed the characteristics of Amazon EBS, Amazon S3, Amazon EFS, and Amazon Glacier.</a:t>
            </a:r>
          </a:p>
          <a:p>
            <a:pPr marL="342900" indent="-342900">
              <a:lnSpc>
                <a:spcPct val="150000"/>
              </a:lnSpc>
              <a:buBlip>
                <a:blip r:embed="rId5"/>
              </a:buBlip>
            </a:pPr>
            <a:r>
              <a:rPr lang="en-US" sz="2000" dirty="0"/>
              <a:t>Identified appropriate uses for each storage options.</a:t>
            </a:r>
          </a:p>
          <a:p>
            <a:pPr marL="342900" indent="-342900">
              <a:lnSpc>
                <a:spcPct val="150000"/>
              </a:lnSpc>
              <a:buBlip>
                <a:blip r:embed="rId5"/>
              </a:buBlip>
            </a:pPr>
            <a:r>
              <a:rPr lang="en-US" sz="2000" dirty="0"/>
              <a:t>Briefly looked at the pricing difference for each storage option.</a:t>
            </a:r>
          </a:p>
          <a:p>
            <a:pPr marL="0" indent="0">
              <a:lnSpc>
                <a:spcPct val="150000"/>
              </a:lnSpc>
              <a:buNone/>
            </a:pPr>
            <a:r>
              <a:rPr lang="en-US" sz="2400" b="1" dirty="0"/>
              <a:t>To finish this module:</a:t>
            </a:r>
          </a:p>
          <a:p>
            <a:pPr marL="342900" indent="-342900">
              <a:lnSpc>
                <a:spcPct val="150000"/>
              </a:lnSpc>
              <a:buBlip>
                <a:blip r:embed="rId5"/>
              </a:buBlip>
            </a:pPr>
            <a:r>
              <a:rPr lang="en-US" sz="2000" dirty="0"/>
              <a:t>Complete:</a:t>
            </a:r>
          </a:p>
        </p:txBody>
      </p:sp>
      <p:grpSp>
        <p:nvGrpSpPr>
          <p:cNvPr id="63" name="Group 62"/>
          <p:cNvGrpSpPr/>
          <p:nvPr/>
        </p:nvGrpSpPr>
        <p:grpSpPr>
          <a:xfrm>
            <a:off x="2254689" y="4399325"/>
            <a:ext cx="3541480" cy="532323"/>
            <a:chOff x="4188879" y="5272561"/>
            <a:chExt cx="3541480" cy="532323"/>
          </a:xfrm>
        </p:grpSpPr>
        <p:sp>
          <p:nvSpPr>
            <p:cNvPr id="64" name="TextBox 63"/>
            <p:cNvSpPr txBox="1"/>
            <p:nvPr/>
          </p:nvSpPr>
          <p:spPr>
            <a:xfrm>
              <a:off x="4721202" y="5338667"/>
              <a:ext cx="3009157" cy="400110"/>
            </a:xfrm>
            <a:prstGeom prst="rect">
              <a:avLst/>
            </a:prstGeom>
            <a:noFill/>
          </p:spPr>
          <p:txBody>
            <a:bodyPr wrap="none" rtlCol="0">
              <a:spAutoFit/>
            </a:bodyPr>
            <a:lstStyle/>
            <a:p>
              <a:r>
                <a:rPr lang="en-US" sz="2000" b="1" dirty="0">
                  <a:latin typeface="Amazon Ember" panose="020B0603020204020204" pitchFamily="34" charset="0"/>
                  <a:ea typeface="Amazon Ember" panose="020B0603020204020204" pitchFamily="34" charset="0"/>
                  <a:cs typeface="Amazon Ember" panose="020B0603020204020204" pitchFamily="34" charset="0"/>
                </a:rPr>
                <a:t>Knowledge Assessment</a:t>
              </a:r>
            </a:p>
          </p:txBody>
        </p:sp>
        <p:pic>
          <p:nvPicPr>
            <p:cNvPr id="65" name="Picture 64"/>
            <p:cNvPicPr>
              <a:picLocks noChangeAspect="1"/>
            </p:cNvPicPr>
            <p:nvPr/>
          </p:nvPicPr>
          <p:blipFill>
            <a:blip r:embed="rId6"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188879" y="5272561"/>
              <a:ext cx="532323" cy="532323"/>
            </a:xfrm>
            <a:prstGeom prst="rect">
              <a:avLst/>
            </a:prstGeom>
          </p:spPr>
        </p:pic>
      </p:grpSp>
    </p:spTree>
    <p:custDataLst>
      <p:tags r:id="rId1"/>
    </p:custDataLst>
    <p:extLst>
      <p:ext uri="{BB962C8B-B14F-4D97-AF65-F5344CB8AC3E}">
        <p14:creationId xmlns:p14="http://schemas.microsoft.com/office/powerpoint/2010/main" val="91667703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2C4B9-29DC-444F-B0C6-CF540AD690CE}"/>
              </a:ext>
            </a:extLst>
          </p:cNvPr>
          <p:cNvSpPr>
            <a:spLocks noGrp="1"/>
          </p:cNvSpPr>
          <p:nvPr>
            <p:ph type="title"/>
          </p:nvPr>
        </p:nvSpPr>
        <p:spPr>
          <a:xfrm>
            <a:off x="662608" y="3029154"/>
            <a:ext cx="11115261" cy="779463"/>
          </a:xfrm>
        </p:spPr>
        <p:txBody>
          <a:bodyPr/>
          <a:lstStyle/>
          <a:p>
            <a:pPr>
              <a:lnSpc>
                <a:spcPct val="100000"/>
              </a:lnSpc>
              <a:spcBef>
                <a:spcPts val="1400"/>
              </a:spcBef>
            </a:pPr>
            <a:r>
              <a:rPr lang="en-US" sz="3400" b="1" dirty="0"/>
              <a:t>Up Next</a:t>
            </a:r>
            <a:r>
              <a:rPr lang="en-US" sz="3400" dirty="0"/>
              <a:t>: Unit 2.03 – AWS Core Services - VPC</a:t>
            </a:r>
            <a:br>
              <a:rPr lang="en-US" sz="2400" dirty="0"/>
            </a:br>
            <a:endParaRPr lang="en-US" sz="3600" dirty="0"/>
          </a:p>
        </p:txBody>
      </p:sp>
    </p:spTree>
    <p:extLst>
      <p:ext uri="{BB962C8B-B14F-4D97-AF65-F5344CB8AC3E}">
        <p14:creationId xmlns:p14="http://schemas.microsoft.com/office/powerpoint/2010/main" val="18171812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09600" y="4967115"/>
            <a:ext cx="11294532" cy="1246495"/>
          </a:xfrm>
          <a:prstGeom prst="rect">
            <a:avLst/>
          </a:prstGeom>
          <a:noFill/>
        </p:spPr>
        <p:txBody>
          <a:bodyPr wrap="square" rtlCol="0">
            <a:spAutoFit/>
          </a:bodyPr>
          <a:lstStyle/>
          <a:p>
            <a:pPr algn="just"/>
            <a:r>
              <a:rPr lang="en-US" sz="1500" dirty="0">
                <a:solidFill>
                  <a:schemeClr val="bg1"/>
                </a:solidFill>
                <a:latin typeface="Amazon Ember Light" charset="0"/>
                <a:ea typeface="Amazon Ember Light" charset="0"/>
                <a:cs typeface="Amazon Ember Light" charset="0"/>
              </a:rPr>
              <a:t>© 2018 Amazon Web Services, Inc. or its affiliates. All rights reserved. This work may not be reproduced or redistributed, in whole or in part, without prior written permission from Amazon Web Services, Inc. Commercial copying, lending, or selling is prohibited. Corrections or feedback on the course, please email us at: </a:t>
            </a:r>
            <a:r>
              <a:rPr lang="en-US" sz="1500" u="sng" dirty="0">
                <a:solidFill>
                  <a:schemeClr val="bg1"/>
                </a:solidFill>
                <a:latin typeface="Amazon Ember Light" charset="0"/>
                <a:ea typeface="Amazon Ember Light" charset="0"/>
                <a:cs typeface="Amazon Ember Light" charset="0"/>
              </a:rPr>
              <a:t>aws-course-feedback@amazon.com</a:t>
            </a:r>
            <a:r>
              <a:rPr lang="en-US" sz="1500" dirty="0">
                <a:solidFill>
                  <a:schemeClr val="bg1"/>
                </a:solidFill>
                <a:latin typeface="Amazon Ember Light" charset="0"/>
                <a:ea typeface="Amazon Ember Light" charset="0"/>
                <a:cs typeface="Amazon Ember Light" charset="0"/>
              </a:rPr>
              <a:t>. For all other questions, contact us at: </a:t>
            </a:r>
            <a:r>
              <a:rPr lang="en-US" sz="1500" u="sng" dirty="0">
                <a:solidFill>
                  <a:schemeClr val="bg1"/>
                </a:solidFill>
                <a:latin typeface="Amazon Ember Light" charset="0"/>
                <a:ea typeface="Amazon Ember Light" charset="0"/>
                <a:cs typeface="Amazon Ember Light" charset="0"/>
              </a:rPr>
              <a:t>https://aws.amazon.com/contact-us/aws-training/</a:t>
            </a:r>
            <a:r>
              <a:rPr lang="en-US" sz="1500" dirty="0">
                <a:solidFill>
                  <a:schemeClr val="bg1"/>
                </a:solidFill>
                <a:latin typeface="Amazon Ember Light" charset="0"/>
                <a:ea typeface="Amazon Ember Light" charset="0"/>
                <a:cs typeface="Amazon Ember Light" charset="0"/>
              </a:rPr>
              <a:t>. All trademarks are the property of their owners.</a:t>
            </a:r>
          </a:p>
          <a:p>
            <a:pPr algn="just"/>
            <a:endParaRPr lang="en-US" sz="1500" dirty="0"/>
          </a:p>
        </p:txBody>
      </p:sp>
      <p:sp>
        <p:nvSpPr>
          <p:cNvPr id="6" name="Title 1"/>
          <p:cNvSpPr>
            <a:spLocks noGrp="1"/>
          </p:cNvSpPr>
          <p:nvPr>
            <p:ph type="ctrTitle"/>
          </p:nvPr>
        </p:nvSpPr>
        <p:spPr>
          <a:xfrm>
            <a:off x="5933197" y="2810934"/>
            <a:ext cx="6056583" cy="834496"/>
          </a:xfrm>
        </p:spPr>
        <p:txBody>
          <a:bodyPr>
            <a:normAutofit/>
          </a:bodyPr>
          <a:lstStyle/>
          <a:p>
            <a:r>
              <a:rPr lang="en-US" dirty="0"/>
              <a:t>Thanks for participating!</a:t>
            </a:r>
            <a:endParaRPr lang="en-US" dirty="0">
              <a:latin typeface="Amazon Ember Light" charset="0"/>
              <a:ea typeface="Amazon Ember Light" charset="0"/>
              <a:cs typeface="Amazon Ember Light" charset="0"/>
            </a:endParaRPr>
          </a:p>
        </p:txBody>
      </p:sp>
    </p:spTree>
    <p:custDataLst>
      <p:tags r:id="rId1"/>
    </p:custDataLst>
    <p:extLst>
      <p:ext uri="{BB962C8B-B14F-4D97-AF65-F5344CB8AC3E}">
        <p14:creationId xmlns:p14="http://schemas.microsoft.com/office/powerpoint/2010/main" val="282709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0617928" cy="826291"/>
          </a:xfrm>
        </p:spPr>
        <p:txBody>
          <a:bodyPr>
            <a:noAutofit/>
          </a:bodyPr>
          <a:lstStyle/>
          <a:p>
            <a:r>
              <a:rPr lang="en-US" sz="4800" dirty="0"/>
              <a:t>Part 1: </a:t>
            </a:r>
            <a:br>
              <a:rPr lang="en-US" sz="4800" dirty="0"/>
            </a:br>
            <a:r>
              <a:rPr lang="en-US" sz="4800" dirty="0"/>
              <a:t>Amazon Elastic Block Store </a:t>
            </a:r>
            <a:br>
              <a:rPr lang="en-US" sz="4800" dirty="0"/>
            </a:br>
            <a:r>
              <a:rPr lang="en-US" sz="4800" dirty="0"/>
              <a:t>(Amazon EBS)</a:t>
            </a:r>
          </a:p>
        </p:txBody>
      </p:sp>
    </p:spTree>
    <p:custDataLst>
      <p:tags r:id="rId1"/>
    </p:custDataLst>
    <p:extLst>
      <p:ext uri="{BB962C8B-B14F-4D97-AF65-F5344CB8AC3E}">
        <p14:creationId xmlns:p14="http://schemas.microsoft.com/office/powerpoint/2010/main" val="2984366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449783" y="4590329"/>
            <a:ext cx="5097188" cy="861774"/>
          </a:xfrm>
          <a:prstGeom prst="rect">
            <a:avLst/>
          </a:prstGeom>
          <a:noFill/>
        </p:spPr>
        <p:txBody>
          <a:bodyPr wrap="square" lIns="0" tIns="0" rIns="0" bIns="0" rtlCol="0" anchor="ctr">
            <a:spAutoFit/>
          </a:bodyPr>
          <a:lstStyle>
            <a:defPPr>
              <a:defRPr lang="en-US"/>
            </a:defPPr>
            <a:lvl1pPr algn="ctr">
              <a:defRPr sz="2800" b="1"/>
            </a:lvl1pPr>
          </a:lstStyle>
          <a:p>
            <a:r>
              <a:rPr lang="en-US" dirty="0"/>
              <a:t>Amazon Elastic Block Store (Amazon EBS)</a:t>
            </a: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97890" y="1421822"/>
            <a:ext cx="3606397" cy="3606397"/>
          </a:xfrm>
          <a:prstGeom prst="rect">
            <a:avLst/>
          </a:prstGeom>
        </p:spPr>
      </p:pic>
      <p:sp>
        <p:nvSpPr>
          <p:cNvPr id="2" name="Title 1"/>
          <p:cNvSpPr>
            <a:spLocks noGrp="1"/>
          </p:cNvSpPr>
          <p:nvPr>
            <p:ph type="title"/>
          </p:nvPr>
        </p:nvSpPr>
        <p:spPr/>
        <p:txBody>
          <a:bodyPr/>
          <a:lstStyle/>
          <a:p>
            <a:r>
              <a:rPr lang="en-US" dirty="0"/>
              <a:t>Storage</a:t>
            </a:r>
          </a:p>
        </p:txBody>
      </p:sp>
    </p:spTree>
    <p:custDataLst>
      <p:tags r:id="rId1"/>
    </p:custDataLst>
    <p:extLst>
      <p:ext uri="{BB962C8B-B14F-4D97-AF65-F5344CB8AC3E}">
        <p14:creationId xmlns:p14="http://schemas.microsoft.com/office/powerpoint/2010/main" val="4168786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a:t>AWS Storage Options: Block vs. Stockage </a:t>
            </a:r>
            <a:r>
              <a:rPr lang="en-US" sz="3400" dirty="0" err="1"/>
              <a:t>objet</a:t>
            </a:r>
            <a:endParaRPr lang="en-US" sz="3400" dirty="0"/>
          </a:p>
        </p:txBody>
      </p:sp>
      <p:sp>
        <p:nvSpPr>
          <p:cNvPr id="3" name="Content Placeholder 2"/>
          <p:cNvSpPr>
            <a:spLocks noGrp="1"/>
          </p:cNvSpPr>
          <p:nvPr>
            <p:ph idx="1"/>
          </p:nvPr>
        </p:nvSpPr>
        <p:spPr>
          <a:xfrm>
            <a:off x="376792" y="5592785"/>
            <a:ext cx="5566808" cy="377193"/>
          </a:xfrm>
        </p:spPr>
        <p:txBody>
          <a:bodyPr>
            <a:noAutofit/>
          </a:bodyPr>
          <a:lstStyle/>
          <a:p>
            <a:pPr marL="0" lvl="1" indent="0" algn="ctr">
              <a:buNone/>
            </a:pPr>
            <a:r>
              <a:rPr lang="fr-FR" dirty="0"/>
              <a:t>Changer un bloc (partie du fichier)</a:t>
            </a:r>
          </a:p>
          <a:p>
            <a:pPr marL="0" lvl="1" indent="0" algn="ctr">
              <a:buNone/>
            </a:pPr>
            <a:r>
              <a:rPr lang="fr-FR" dirty="0"/>
              <a:t>qui contient le caractère</a:t>
            </a:r>
            <a:endParaRPr lang="en-US" dirty="0"/>
          </a:p>
        </p:txBody>
      </p:sp>
      <p:sp>
        <p:nvSpPr>
          <p:cNvPr id="5" name="Content Placeholder 2"/>
          <p:cNvSpPr txBox="1">
            <a:spLocks/>
          </p:cNvSpPr>
          <p:nvPr/>
        </p:nvSpPr>
        <p:spPr>
          <a:xfrm>
            <a:off x="6531721" y="5592785"/>
            <a:ext cx="4313371" cy="377193"/>
          </a:xfrm>
          <a:prstGeom prst="rect">
            <a:avLst/>
          </a:prstGeom>
        </p:spPr>
        <p:txBody>
          <a:bodyPr vert="horz" lIns="91440" tIns="45720" rIns="91440" bIns="45720" rtlCol="0">
            <a:noAutofit/>
          </a:bodyPr>
          <a:lstStyle>
            <a:lvl1pPr marL="228600" indent="-228600">
              <a:lnSpc>
                <a:spcPct val="90000"/>
              </a:lnSpc>
              <a:spcBef>
                <a:spcPts val="1000"/>
              </a:spcBef>
              <a:buFontTx/>
              <a:buBlip>
                <a:blip r:embed="rId4"/>
              </a:buBlip>
              <a:defRPr sz="2800" b="0" i="0">
                <a:latin typeface="Amazon Ember Light" charset="0"/>
                <a:ea typeface="Amazon Ember Light" charset="0"/>
                <a:cs typeface="Amazon Ember Light" charset="0"/>
              </a:defRPr>
            </a:lvl1pPr>
            <a:lvl2pPr marL="0" lvl="1" indent="0" algn="ctr">
              <a:lnSpc>
                <a:spcPct val="90000"/>
              </a:lnSpc>
              <a:spcBef>
                <a:spcPts val="500"/>
              </a:spcBef>
              <a:buFontTx/>
              <a:buNone/>
              <a:defRPr sz="1600" b="0" i="0">
                <a:latin typeface="Amazon Ember Light" charset="0"/>
                <a:ea typeface="Amazon Ember Light" charset="0"/>
                <a:cs typeface="Amazon Ember Light" charset="0"/>
              </a:defRPr>
            </a:lvl2pPr>
            <a:lvl3pPr marL="1143000" indent="-228600">
              <a:lnSpc>
                <a:spcPct val="90000"/>
              </a:lnSpc>
              <a:spcBef>
                <a:spcPts val="500"/>
              </a:spcBef>
              <a:buFontTx/>
              <a:buBlip>
                <a:blip r:embed="rId4"/>
              </a:buBlip>
              <a:defRPr sz="2000" b="0" i="0">
                <a:latin typeface="Amazon Ember Light" charset="0"/>
                <a:ea typeface="Amazon Ember Light" charset="0"/>
                <a:cs typeface="Amazon Ember Light" charset="0"/>
              </a:defRPr>
            </a:lvl3pPr>
            <a:lvl4pPr marL="1600200" indent="-228600">
              <a:lnSpc>
                <a:spcPct val="90000"/>
              </a:lnSpc>
              <a:spcBef>
                <a:spcPts val="500"/>
              </a:spcBef>
              <a:buFontTx/>
              <a:buBlip>
                <a:blip r:embed="rId4"/>
              </a:buBlip>
              <a:defRPr b="0" i="0">
                <a:latin typeface="Amazon Ember Light" charset="0"/>
                <a:ea typeface="Amazon Ember Light" charset="0"/>
                <a:cs typeface="Amazon Ember Light" charset="0"/>
              </a:defRPr>
            </a:lvl4pPr>
            <a:lvl5pPr marL="2057400" indent="-228600">
              <a:lnSpc>
                <a:spcPct val="90000"/>
              </a:lnSpc>
              <a:spcBef>
                <a:spcPts val="500"/>
              </a:spcBef>
              <a:buFontTx/>
              <a:buBlip>
                <a:blip r:embed="rId4"/>
              </a:buBlip>
              <a:defRPr b="0" i="0">
                <a:latin typeface="Amazon Ember Light" charset="0"/>
                <a:ea typeface="Amazon Ember Light" charset="0"/>
                <a:cs typeface="Amazon Ember Light" charset="0"/>
              </a:defRPr>
            </a:lvl5pPr>
            <a:lvl6pPr marL="2514600" indent="-228600">
              <a:lnSpc>
                <a:spcPct val="90000"/>
              </a:lnSpc>
              <a:spcBef>
                <a:spcPts val="500"/>
              </a:spcBef>
              <a:buFont typeface="Arial"/>
              <a:buChar char="•"/>
            </a:lvl6pPr>
            <a:lvl7pPr marL="2971800" indent="-228600">
              <a:lnSpc>
                <a:spcPct val="90000"/>
              </a:lnSpc>
              <a:spcBef>
                <a:spcPts val="500"/>
              </a:spcBef>
              <a:buFont typeface="Arial"/>
              <a:buChar char="•"/>
            </a:lvl7pPr>
            <a:lvl8pPr marL="3429000" indent="-228600">
              <a:lnSpc>
                <a:spcPct val="90000"/>
              </a:lnSpc>
              <a:spcBef>
                <a:spcPts val="500"/>
              </a:spcBef>
              <a:buFont typeface="Arial"/>
              <a:buChar char="•"/>
            </a:lvl8pPr>
            <a:lvl9pPr marL="3886200" indent="-228600">
              <a:lnSpc>
                <a:spcPct val="90000"/>
              </a:lnSpc>
              <a:spcBef>
                <a:spcPts val="500"/>
              </a:spcBef>
              <a:buFont typeface="Arial"/>
              <a:buChar char="•"/>
            </a:lvl9pPr>
          </a:lstStyle>
          <a:p>
            <a:pPr lvl="1"/>
            <a:r>
              <a:rPr lang="fr-FR" sz="2400" dirty="0"/>
              <a:t>Le fichier entier doit être mis à jour</a:t>
            </a:r>
            <a:endParaRPr lang="en-US" sz="2400" dirty="0"/>
          </a:p>
        </p:txBody>
      </p:sp>
      <p:grpSp>
        <p:nvGrpSpPr>
          <p:cNvPr id="4" name="Group 7"/>
          <p:cNvGrpSpPr/>
          <p:nvPr/>
        </p:nvGrpSpPr>
        <p:grpSpPr>
          <a:xfrm>
            <a:off x="320639" y="1406757"/>
            <a:ext cx="10052963" cy="829839"/>
            <a:chOff x="703236" y="2835131"/>
            <a:chExt cx="7205194" cy="622379"/>
          </a:xfrm>
        </p:grpSpPr>
        <p:grpSp>
          <p:nvGrpSpPr>
            <p:cNvPr id="20" name="Group 8"/>
            <p:cNvGrpSpPr/>
            <p:nvPr/>
          </p:nvGrpSpPr>
          <p:grpSpPr>
            <a:xfrm>
              <a:off x="703236" y="2835131"/>
              <a:ext cx="540451" cy="622379"/>
              <a:chOff x="3402623" y="3640015"/>
              <a:chExt cx="826477" cy="861647"/>
            </a:xfrm>
          </p:grpSpPr>
          <p:sp>
            <p:nvSpPr>
              <p:cNvPr id="14" name="Flowchart: Document 10"/>
              <p:cNvSpPr/>
              <p:nvPr/>
            </p:nvSpPr>
            <p:spPr>
              <a:xfrm>
                <a:off x="3402623" y="3640015"/>
                <a:ext cx="826477" cy="861647"/>
              </a:xfrm>
              <a:prstGeom prst="flowChartDocumen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6" name="Straight Connector 11"/>
              <p:cNvCxnSpPr/>
              <p:nvPr/>
            </p:nvCxnSpPr>
            <p:spPr>
              <a:xfrm>
                <a:off x="3464169" y="3807069"/>
                <a:ext cx="694593" cy="0"/>
              </a:xfrm>
              <a:prstGeom prst="line">
                <a:avLst/>
              </a:prstGeom>
              <a:ln w="19050">
                <a:solidFill>
                  <a:schemeClr val="accent3">
                    <a:lumMod val="50000"/>
                  </a:schemeClr>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cxnSp>
            <p:nvCxnSpPr>
              <p:cNvPr id="17" name="Straight Connector 12"/>
              <p:cNvCxnSpPr/>
              <p:nvPr/>
            </p:nvCxnSpPr>
            <p:spPr>
              <a:xfrm>
                <a:off x="3464169" y="3959469"/>
                <a:ext cx="694593" cy="0"/>
              </a:xfrm>
              <a:prstGeom prst="line">
                <a:avLst/>
              </a:prstGeom>
              <a:ln w="19050">
                <a:solidFill>
                  <a:schemeClr val="accent3">
                    <a:lumMod val="50000"/>
                  </a:schemeClr>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cxnSp>
            <p:nvCxnSpPr>
              <p:cNvPr id="18" name="Straight Connector 23"/>
              <p:cNvCxnSpPr/>
              <p:nvPr/>
            </p:nvCxnSpPr>
            <p:spPr>
              <a:xfrm>
                <a:off x="3464169" y="4111869"/>
                <a:ext cx="694593" cy="0"/>
              </a:xfrm>
              <a:prstGeom prst="line">
                <a:avLst/>
              </a:prstGeom>
              <a:ln w="19050">
                <a:solidFill>
                  <a:schemeClr val="accent3">
                    <a:lumMod val="50000"/>
                  </a:schemeClr>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cxnSp>
            <p:nvCxnSpPr>
              <p:cNvPr id="19" name="Straight Connector 25"/>
              <p:cNvCxnSpPr/>
              <p:nvPr/>
            </p:nvCxnSpPr>
            <p:spPr>
              <a:xfrm>
                <a:off x="3464169" y="4264269"/>
                <a:ext cx="694593" cy="0"/>
              </a:xfrm>
              <a:prstGeom prst="line">
                <a:avLst/>
              </a:prstGeom>
              <a:ln w="19050">
                <a:solidFill>
                  <a:schemeClr val="accent3">
                    <a:lumMod val="50000"/>
                  </a:schemeClr>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grpSp>
        <p:sp>
          <p:nvSpPr>
            <p:cNvPr id="38" name="TextBox 9"/>
            <p:cNvSpPr txBox="1"/>
            <p:nvPr/>
          </p:nvSpPr>
          <p:spPr>
            <a:xfrm>
              <a:off x="1309261" y="2932339"/>
              <a:ext cx="6599169" cy="346249"/>
            </a:xfrm>
            <a:prstGeom prst="rect">
              <a:avLst/>
            </a:prstGeom>
            <a:noFill/>
          </p:spPr>
          <p:txBody>
            <a:bodyPr wrap="square" rtlCol="0">
              <a:spAutoFit/>
            </a:bodyPr>
            <a:lstStyle/>
            <a:p>
              <a:r>
                <a:rPr lang="fr-FR" sz="2400" dirty="0">
                  <a:latin typeface="Amazon Ember Light" panose="020B0403020204020204" pitchFamily="34" charset="0"/>
                  <a:ea typeface="Amazon Ember Light" panose="020B0403020204020204" pitchFamily="34" charset="0"/>
                  <a:cs typeface="Amazon Ember Light" panose="020B0403020204020204" pitchFamily="34" charset="0"/>
                </a:rPr>
                <a:t>Que faire si vous voulez changer un caractère dans un fichier de 1 Go</a:t>
              </a:r>
              <a:r>
                <a:rPr lang="en-US" sz="2400" dirty="0">
                  <a:latin typeface="Amazon Ember Light" panose="020B0403020204020204" pitchFamily="34" charset="0"/>
                  <a:ea typeface="Amazon Ember Light" panose="020B0403020204020204" pitchFamily="34" charset="0"/>
                  <a:cs typeface="Amazon Ember Light" panose="020B0403020204020204" pitchFamily="34" charset="0"/>
                </a:rPr>
                <a:t>?</a:t>
              </a:r>
            </a:p>
          </p:txBody>
        </p:sp>
      </p:grpSp>
      <p:pic>
        <p:nvPicPr>
          <p:cNvPr id="22" name="Picture 2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1353800" y="5969978"/>
            <a:ext cx="955364" cy="955364"/>
          </a:xfrm>
          <a:prstGeom prst="rect">
            <a:avLst/>
          </a:prstGeom>
        </p:spPr>
      </p:pic>
      <p:sp>
        <p:nvSpPr>
          <p:cNvPr id="21" name="Content Placeholder 2"/>
          <p:cNvSpPr txBox="1">
            <a:spLocks/>
          </p:cNvSpPr>
          <p:nvPr/>
        </p:nvSpPr>
        <p:spPr>
          <a:xfrm>
            <a:off x="7286947" y="4942983"/>
            <a:ext cx="3194501" cy="464673"/>
          </a:xfrm>
          <a:prstGeom prst="rect">
            <a:avLst/>
          </a:prstGeom>
        </p:spPr>
        <p:txBody>
          <a:bodyPr vert="horz" lIns="121920" tIns="60960" rIns="121920" bIns="60960" rtlCol="0">
            <a:noAutofit/>
          </a:bodyPr>
          <a:lstStyle>
            <a:defPPr>
              <a:defRPr lang="en-US"/>
            </a:defPPr>
            <a:lvl1pPr indent="0" defTabSz="457200">
              <a:spcBef>
                <a:spcPct val="20000"/>
              </a:spcBef>
              <a:buFontTx/>
              <a:buNone/>
              <a:defRPr sz="2400" b="0" i="0">
                <a:solidFill>
                  <a:srgbClr val="4D4D4C"/>
                </a:solidFill>
                <a:latin typeface="Arial"/>
                <a:cs typeface="Arial"/>
              </a:defRPr>
            </a:lvl1pPr>
            <a:lvl2pPr marL="0" lvl="1" indent="0" algn="ctr" defTabSz="457200">
              <a:spcBef>
                <a:spcPct val="20000"/>
              </a:spcBef>
              <a:buFont typeface="Arial"/>
              <a:buNone/>
              <a:defRPr sz="2133" b="1" i="0">
                <a:latin typeface="Amazon Ember" panose="020B0603020204020204" pitchFamily="34" charset="0"/>
                <a:ea typeface="Amazon Ember" panose="020B0603020204020204" pitchFamily="34" charset="0"/>
                <a:cs typeface="Amazon Ember" panose="020B0603020204020204" pitchFamily="34" charset="0"/>
              </a:defRPr>
            </a:lvl2pPr>
            <a:lvl3pPr marL="1143000" indent="-228600" defTabSz="457200">
              <a:spcBef>
                <a:spcPct val="20000"/>
              </a:spcBef>
              <a:buFont typeface="Arial"/>
              <a:buChar char="•"/>
              <a:defRPr b="0" i="0">
                <a:solidFill>
                  <a:srgbClr val="4D4D4C"/>
                </a:solidFill>
                <a:latin typeface="Arial"/>
                <a:cs typeface="Arial"/>
              </a:defRPr>
            </a:lvl3pPr>
            <a:lvl4pPr marL="1600200" indent="-228600" defTabSz="457200">
              <a:spcBef>
                <a:spcPct val="20000"/>
              </a:spcBef>
              <a:buFont typeface="Arial"/>
              <a:buChar char="–"/>
              <a:defRPr sz="1600" b="0" i="0">
                <a:solidFill>
                  <a:srgbClr val="4D4D4C"/>
                </a:solidFill>
                <a:latin typeface="Arial"/>
                <a:cs typeface="Arial"/>
              </a:defRPr>
            </a:lvl4pPr>
            <a:lvl5pPr marL="2057400" indent="-228600" defTabSz="457200">
              <a:spcBef>
                <a:spcPct val="20000"/>
              </a:spcBef>
              <a:buFont typeface="Arial"/>
              <a:buChar char="»"/>
              <a:defRPr sz="1600" b="0" i="0">
                <a:solidFill>
                  <a:srgbClr val="4D4D4C"/>
                </a:solidFill>
                <a:latin typeface="Arial"/>
                <a:cs typeface="Arial"/>
              </a:defRPr>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lvl="1"/>
            <a:r>
              <a:rPr lang="en-US" sz="3200" dirty="0"/>
              <a:t>Object Storage</a:t>
            </a:r>
          </a:p>
        </p:txBody>
      </p:sp>
      <p:sp>
        <p:nvSpPr>
          <p:cNvPr id="23" name="Content Placeholder 2"/>
          <p:cNvSpPr txBox="1">
            <a:spLocks/>
          </p:cNvSpPr>
          <p:nvPr/>
        </p:nvSpPr>
        <p:spPr>
          <a:xfrm>
            <a:off x="1404421" y="4947014"/>
            <a:ext cx="3961207" cy="620681"/>
          </a:xfrm>
          <a:prstGeom prst="rect">
            <a:avLst/>
          </a:prstGeom>
        </p:spPr>
        <p:txBody>
          <a:bodyPr vert="horz" lIns="121920" tIns="60960" rIns="121920" bIns="60960" rtlCol="0">
            <a:noAutofit/>
          </a:bodyPr>
          <a:lstStyle>
            <a:lvl1pPr marL="0" indent="0" algn="l" defTabSz="457200" rtl="0" eaLnBrk="1" latinLnBrk="0" hangingPunct="1">
              <a:spcBef>
                <a:spcPct val="20000"/>
              </a:spcBef>
              <a:buFontTx/>
              <a:buNone/>
              <a:defRPr sz="2400" b="0" i="0" kern="1200">
                <a:solidFill>
                  <a:srgbClr val="4D4D4C"/>
                </a:solidFill>
                <a:latin typeface="Arial"/>
                <a:ea typeface="+mn-ea"/>
                <a:cs typeface="Arial"/>
              </a:defRPr>
            </a:lvl1pPr>
            <a:lvl2pPr marL="742950" indent="-285750" algn="l" defTabSz="457200" rtl="0" eaLnBrk="1" latinLnBrk="0" hangingPunct="1">
              <a:spcBef>
                <a:spcPct val="20000"/>
              </a:spcBef>
              <a:buFont typeface="Arial"/>
              <a:buChar char="•"/>
              <a:defRPr sz="2000" b="0" i="0" kern="1200">
                <a:solidFill>
                  <a:srgbClr val="4D4D4C"/>
                </a:solidFill>
                <a:latin typeface="Arial"/>
                <a:ea typeface="+mn-ea"/>
                <a:cs typeface="Arial"/>
              </a:defRPr>
            </a:lvl2pPr>
            <a:lvl3pPr marL="1143000" indent="-228600" algn="l" defTabSz="457200" rtl="0" eaLnBrk="1" latinLnBrk="0" hangingPunct="1">
              <a:spcBef>
                <a:spcPct val="20000"/>
              </a:spcBef>
              <a:buFont typeface="Arial"/>
              <a:buChar char="•"/>
              <a:defRPr sz="1800" b="0" i="0" kern="1200">
                <a:solidFill>
                  <a:srgbClr val="4D4D4C"/>
                </a:solidFill>
                <a:latin typeface="Arial"/>
                <a:ea typeface="+mn-ea"/>
                <a:cs typeface="Arial"/>
              </a:defRPr>
            </a:lvl3pPr>
            <a:lvl4pPr marL="1600200" indent="-228600" algn="l" defTabSz="457200" rtl="0" eaLnBrk="1" latinLnBrk="0" hangingPunct="1">
              <a:spcBef>
                <a:spcPct val="20000"/>
              </a:spcBef>
              <a:buFont typeface="Arial"/>
              <a:buChar char="–"/>
              <a:defRPr sz="1600" b="0" i="0" kern="1200">
                <a:solidFill>
                  <a:srgbClr val="4D4D4C"/>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rgbClr val="4D4D4C"/>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1" indent="0" algn="ctr">
              <a:buNone/>
            </a:pPr>
            <a:r>
              <a:rPr lang="en-US" sz="3200" b="1" dirty="0">
                <a:solidFill>
                  <a:schemeClr val="tx1"/>
                </a:solidFill>
                <a:latin typeface="Amazon Ember" panose="020B0603020204020204" pitchFamily="34" charset="0"/>
                <a:ea typeface="Amazon Ember" panose="020B0603020204020204" pitchFamily="34" charset="0"/>
                <a:cs typeface="Amazon Ember" panose="020B0603020204020204" pitchFamily="34" charset="0"/>
              </a:rPr>
              <a:t>Block Storage</a:t>
            </a:r>
          </a:p>
        </p:txBody>
      </p:sp>
      <p:graphicFrame>
        <p:nvGraphicFramePr>
          <p:cNvPr id="26" name="Table 25"/>
          <p:cNvGraphicFramePr>
            <a:graphicFrameLocks noGrp="1"/>
          </p:cNvGraphicFramePr>
          <p:nvPr/>
        </p:nvGraphicFramePr>
        <p:xfrm>
          <a:off x="2374187" y="2624707"/>
          <a:ext cx="1896663" cy="2156276"/>
        </p:xfrm>
        <a:graphic>
          <a:graphicData uri="http://schemas.openxmlformats.org/drawingml/2006/table">
            <a:tbl>
              <a:tblPr firstRow="1" bandRow="1"/>
              <a:tblGrid>
                <a:gridCol w="632221">
                  <a:extLst>
                    <a:ext uri="{9D8B030D-6E8A-4147-A177-3AD203B41FA5}">
                      <a16:colId xmlns:a16="http://schemas.microsoft.com/office/drawing/2014/main" val="20000"/>
                    </a:ext>
                  </a:extLst>
                </a:gridCol>
                <a:gridCol w="632221">
                  <a:extLst>
                    <a:ext uri="{9D8B030D-6E8A-4147-A177-3AD203B41FA5}">
                      <a16:colId xmlns:a16="http://schemas.microsoft.com/office/drawing/2014/main" val="20001"/>
                    </a:ext>
                  </a:extLst>
                </a:gridCol>
                <a:gridCol w="632221">
                  <a:extLst>
                    <a:ext uri="{9D8B030D-6E8A-4147-A177-3AD203B41FA5}">
                      <a16:colId xmlns:a16="http://schemas.microsoft.com/office/drawing/2014/main" val="20002"/>
                    </a:ext>
                  </a:extLst>
                </a:gridCol>
              </a:tblGrid>
              <a:tr h="53906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extLst>
                  <a:ext uri="{0D108BD9-81ED-4DB2-BD59-A6C34878D82A}">
                    <a16:rowId xmlns:a16="http://schemas.microsoft.com/office/drawing/2014/main" val="10000"/>
                  </a:ext>
                </a:extLst>
              </a:tr>
              <a:tr h="53906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extLst>
                  <a:ext uri="{0D108BD9-81ED-4DB2-BD59-A6C34878D82A}">
                    <a16:rowId xmlns:a16="http://schemas.microsoft.com/office/drawing/2014/main" val="10001"/>
                  </a:ext>
                </a:extLst>
              </a:tr>
              <a:tr h="53906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extLst>
                  <a:ext uri="{0D108BD9-81ED-4DB2-BD59-A6C34878D82A}">
                    <a16:rowId xmlns:a16="http://schemas.microsoft.com/office/drawing/2014/main" val="10002"/>
                  </a:ext>
                </a:extLst>
              </a:tr>
              <a:tr h="53906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F7A028">
                        <a:lumMod val="40000"/>
                        <a:lumOff val="60000"/>
                      </a:srgbClr>
                    </a:solidFill>
                  </a:tcPr>
                </a:tc>
                <a:extLst>
                  <a:ext uri="{0D108BD9-81ED-4DB2-BD59-A6C34878D82A}">
                    <a16:rowId xmlns:a16="http://schemas.microsoft.com/office/drawing/2014/main" val="10003"/>
                  </a:ext>
                </a:extLst>
              </a:tr>
            </a:tbl>
          </a:graphicData>
        </a:graphic>
      </p:graphicFrame>
      <p:graphicFrame>
        <p:nvGraphicFramePr>
          <p:cNvPr id="27" name="Table 26"/>
          <p:cNvGraphicFramePr>
            <a:graphicFrameLocks noGrp="1"/>
          </p:cNvGraphicFramePr>
          <p:nvPr/>
        </p:nvGraphicFramePr>
        <p:xfrm>
          <a:off x="7864523" y="2631467"/>
          <a:ext cx="1896663" cy="2156276"/>
        </p:xfrm>
        <a:graphic>
          <a:graphicData uri="http://schemas.openxmlformats.org/drawingml/2006/table">
            <a:tbl>
              <a:tblPr firstRow="1" bandRow="1"/>
              <a:tblGrid>
                <a:gridCol w="632221">
                  <a:extLst>
                    <a:ext uri="{9D8B030D-6E8A-4147-A177-3AD203B41FA5}">
                      <a16:colId xmlns:a16="http://schemas.microsoft.com/office/drawing/2014/main" val="20000"/>
                    </a:ext>
                  </a:extLst>
                </a:gridCol>
                <a:gridCol w="632221">
                  <a:extLst>
                    <a:ext uri="{9D8B030D-6E8A-4147-A177-3AD203B41FA5}">
                      <a16:colId xmlns:a16="http://schemas.microsoft.com/office/drawing/2014/main" val="20001"/>
                    </a:ext>
                  </a:extLst>
                </a:gridCol>
                <a:gridCol w="632221">
                  <a:extLst>
                    <a:ext uri="{9D8B030D-6E8A-4147-A177-3AD203B41FA5}">
                      <a16:colId xmlns:a16="http://schemas.microsoft.com/office/drawing/2014/main" val="20002"/>
                    </a:ext>
                  </a:extLst>
                </a:gridCol>
              </a:tblGrid>
              <a:tr h="53906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extLst>
                  <a:ext uri="{0D108BD9-81ED-4DB2-BD59-A6C34878D82A}">
                    <a16:rowId xmlns:a16="http://schemas.microsoft.com/office/drawing/2014/main" val="10000"/>
                  </a:ext>
                </a:extLst>
              </a:tr>
              <a:tr h="53906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extLst>
                  <a:ext uri="{0D108BD9-81ED-4DB2-BD59-A6C34878D82A}">
                    <a16:rowId xmlns:a16="http://schemas.microsoft.com/office/drawing/2014/main" val="10001"/>
                  </a:ext>
                </a:extLst>
              </a:tr>
              <a:tr h="53906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extLst>
                  <a:ext uri="{0D108BD9-81ED-4DB2-BD59-A6C34878D82A}">
                    <a16:rowId xmlns:a16="http://schemas.microsoft.com/office/drawing/2014/main" val="10002"/>
                  </a:ext>
                </a:extLst>
              </a:tr>
              <a:tr h="53906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endParaRPr lang="en-US" dirty="0"/>
                    </a:p>
                  </a:txBody>
                  <a:tcPr>
                    <a:lnL w="12700" cmpd="sng">
                      <a:solidFill>
                        <a:srgbClr val="474746"/>
                      </a:solidFill>
                    </a:lnL>
                    <a:lnR w="12700" cmpd="sng">
                      <a:solidFill>
                        <a:srgbClr val="474746"/>
                      </a:solidFill>
                    </a:lnR>
                    <a:lnT w="12700" cmpd="sng">
                      <a:solidFill>
                        <a:srgbClr val="474746"/>
                      </a:solidFill>
                    </a:lnT>
                    <a:lnB w="12700" cmpd="sng">
                      <a:solidFill>
                        <a:srgbClr val="474746"/>
                      </a:solidFill>
                    </a:lnB>
                    <a:lnTlToBr w="12700" cmpd="sng">
                      <a:noFill/>
                      <a:prstDash val="solid"/>
                    </a:lnTlToBr>
                    <a:lnBlToTr w="12700" cmpd="sng">
                      <a:noFill/>
                      <a:prstDash val="solid"/>
                    </a:lnBlToTr>
                    <a:solidFill>
                      <a:srgbClr val="0C67AE">
                        <a:lumMod val="60000"/>
                        <a:lumOff val="40000"/>
                      </a:srgbClr>
                    </a:solidFill>
                  </a:tcPr>
                </a:tc>
                <a:extLst>
                  <a:ext uri="{0D108BD9-81ED-4DB2-BD59-A6C34878D82A}">
                    <a16:rowId xmlns:a16="http://schemas.microsoft.com/office/drawing/2014/main" val="10003"/>
                  </a:ext>
                </a:extLst>
              </a:tr>
            </a:tbl>
          </a:graphicData>
        </a:graphic>
      </p:graphicFrame>
      <p:sp>
        <p:nvSpPr>
          <p:cNvPr id="28" name="Rectangle 27"/>
          <p:cNvSpPr/>
          <p:nvPr/>
        </p:nvSpPr>
        <p:spPr>
          <a:xfrm>
            <a:off x="3644914" y="3162601"/>
            <a:ext cx="618792" cy="542397"/>
          </a:xfrm>
          <a:prstGeom prst="rect">
            <a:avLst/>
          </a:prstGeom>
          <a:solidFill>
            <a:srgbClr val="0C67AE">
              <a:lumMod val="60000"/>
              <a:lumOff val="40000"/>
            </a:srgbClr>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rial"/>
              <a:ea typeface="+mn-ea"/>
              <a:cs typeface="+mn-cs"/>
            </a:endParaRPr>
          </a:p>
        </p:txBody>
      </p:sp>
    </p:spTree>
    <p:custDataLst>
      <p:tags r:id="rId1"/>
    </p:custDataLst>
    <p:extLst>
      <p:ext uri="{BB962C8B-B14F-4D97-AF65-F5344CB8AC3E}">
        <p14:creationId xmlns:p14="http://schemas.microsoft.com/office/powerpoint/2010/main" val="1981432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Amazon EBS</a:t>
            </a:r>
          </a:p>
        </p:txBody>
      </p:sp>
      <p:sp>
        <p:nvSpPr>
          <p:cNvPr id="3" name="Content Placeholder 2"/>
          <p:cNvSpPr>
            <a:spLocks noGrp="1"/>
          </p:cNvSpPr>
          <p:nvPr>
            <p:ph idx="1"/>
          </p:nvPr>
        </p:nvSpPr>
        <p:spPr>
          <a:xfrm>
            <a:off x="238538" y="1288473"/>
            <a:ext cx="11953462" cy="5065140"/>
          </a:xfrm>
        </p:spPr>
        <p:txBody>
          <a:bodyPr>
            <a:noAutofit/>
          </a:bodyPr>
          <a:lstStyle/>
          <a:p>
            <a:pPr marL="0" indent="0" algn="just">
              <a:lnSpc>
                <a:spcPct val="120000"/>
              </a:lnSpc>
              <a:spcBef>
                <a:spcPts val="600"/>
              </a:spcBef>
              <a:spcAft>
                <a:spcPts val="800"/>
              </a:spcAft>
              <a:buNone/>
            </a:pPr>
            <a:r>
              <a:rPr lang="en-US" sz="2400" dirty="0"/>
              <a:t>Amazon EBS </a:t>
            </a:r>
            <a:r>
              <a:rPr lang="en-US" sz="2400" dirty="0" err="1"/>
              <a:t>vous</a:t>
            </a:r>
            <a:r>
              <a:rPr lang="en-US" sz="2400" dirty="0"/>
              <a:t> permet de </a:t>
            </a:r>
            <a:r>
              <a:rPr lang="fr-FR" sz="2400"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créer des volumes de stockage individuels </a:t>
            </a:r>
            <a:r>
              <a:rPr lang="fr-FR" sz="2400" dirty="0"/>
              <a:t>et de les </a:t>
            </a:r>
            <a:r>
              <a:rPr lang="fr-FR" sz="2400" b="1" dirty="0">
                <a:solidFill>
                  <a:srgbClr val="0070C0"/>
                </a:solidFill>
                <a:latin typeface="Amazon Ember" panose="020B0603020204020204" pitchFamily="34" charset="0"/>
              </a:rPr>
              <a:t>attacher</a:t>
            </a:r>
            <a:r>
              <a:rPr lang="fr-FR" sz="2400" dirty="0"/>
              <a:t> à une instance Amazon EC2</a:t>
            </a:r>
            <a:r>
              <a:rPr lang="en-US" sz="2400" dirty="0"/>
              <a:t>.</a:t>
            </a:r>
          </a:p>
          <a:p>
            <a:pPr marL="457200" lvl="1" indent="-457200" algn="just">
              <a:lnSpc>
                <a:spcPct val="110000"/>
              </a:lnSpc>
              <a:spcBef>
                <a:spcPts val="600"/>
              </a:spcBef>
              <a:spcAft>
                <a:spcPts val="600"/>
              </a:spcAft>
            </a:pPr>
            <a:r>
              <a:rPr lang="fr-FR" dirty="0"/>
              <a:t>Amazon EBS offre un stockage au niveau des blocs</a:t>
            </a:r>
            <a:r>
              <a:rPr lang="en-US" dirty="0"/>
              <a:t>.</a:t>
            </a:r>
          </a:p>
          <a:p>
            <a:pPr marL="457200" lvl="1" indent="-457200" algn="just">
              <a:lnSpc>
                <a:spcPct val="110000"/>
              </a:lnSpc>
              <a:spcBef>
                <a:spcPts val="600"/>
              </a:spcBef>
              <a:spcAft>
                <a:spcPts val="800"/>
              </a:spcAft>
            </a:pPr>
            <a:r>
              <a:rPr lang="fr-FR" dirty="0"/>
              <a:t>Les volumes sont automatiquement répliqués dans sa zone de disponibilité</a:t>
            </a:r>
            <a:r>
              <a:rPr lang="en-US" dirty="0"/>
              <a:t>.</a:t>
            </a:r>
          </a:p>
          <a:p>
            <a:pPr marL="457200" lvl="1" indent="-457200" algn="just">
              <a:lnSpc>
                <a:spcPct val="110000"/>
              </a:lnSpc>
              <a:spcBef>
                <a:spcPts val="600"/>
              </a:spcBef>
              <a:spcAft>
                <a:spcPts val="800"/>
              </a:spcAft>
            </a:pPr>
            <a:r>
              <a:rPr lang="fr-FR" dirty="0"/>
              <a:t>Peut être sauvegardé automatiquement sur Amazon S3</a:t>
            </a:r>
            <a:r>
              <a:rPr lang="en-US" dirty="0"/>
              <a:t>.</a:t>
            </a:r>
          </a:p>
          <a:p>
            <a:pPr marL="457200" lvl="1" indent="-457200" algn="just">
              <a:lnSpc>
                <a:spcPct val="110000"/>
              </a:lnSpc>
              <a:spcBef>
                <a:spcPts val="0"/>
              </a:spcBef>
            </a:pPr>
            <a:r>
              <a:rPr lang="en-US" dirty="0"/>
              <a:t>Les usages:</a:t>
            </a:r>
          </a:p>
          <a:p>
            <a:pPr marL="914400" lvl="2" indent="-338138">
              <a:lnSpc>
                <a:spcPct val="140000"/>
              </a:lnSpc>
              <a:spcBef>
                <a:spcPts val="0"/>
              </a:spcBef>
            </a:pPr>
            <a:r>
              <a:rPr lang="fr-FR" dirty="0"/>
              <a:t>Volumes de démarrage et stockage pour l'instance Amazon EC2.</a:t>
            </a:r>
            <a:endParaRPr lang="en-US" dirty="0"/>
          </a:p>
          <a:p>
            <a:pPr marL="914400" lvl="2" indent="-338138">
              <a:lnSpc>
                <a:spcPct val="140000"/>
              </a:lnSpc>
              <a:spcBef>
                <a:spcPts val="0"/>
              </a:spcBef>
            </a:pPr>
            <a:r>
              <a:rPr lang="fr-FR" dirty="0"/>
              <a:t>Stockage de données avec un système de fichiers</a:t>
            </a:r>
          </a:p>
          <a:p>
            <a:pPr marL="914400" lvl="2" indent="-338138">
              <a:lnSpc>
                <a:spcPct val="140000"/>
              </a:lnSpc>
              <a:spcBef>
                <a:spcPts val="0"/>
              </a:spcBef>
            </a:pPr>
            <a:r>
              <a:rPr lang="fr-FR" dirty="0"/>
              <a:t>Hôtes de base de données</a:t>
            </a:r>
          </a:p>
          <a:p>
            <a:pPr marL="914400" lvl="2" indent="-338138">
              <a:lnSpc>
                <a:spcPct val="140000"/>
              </a:lnSpc>
              <a:spcBef>
                <a:spcPts val="0"/>
              </a:spcBef>
            </a:pPr>
            <a:r>
              <a:rPr lang="en-US" dirty="0"/>
              <a:t>Applications de </a:t>
            </a:r>
            <a:r>
              <a:rPr lang="en-US" dirty="0" err="1"/>
              <a:t>l'entreprise</a:t>
            </a:r>
            <a:endParaRPr lang="en-US" dirty="0"/>
          </a:p>
        </p:txBody>
      </p:sp>
      <p:pic>
        <p:nvPicPr>
          <p:cNvPr id="8" name="Picture 7"/>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353800" y="5969978"/>
            <a:ext cx="955364" cy="955364"/>
          </a:xfrm>
          <a:prstGeom prst="rect">
            <a:avLst/>
          </a:prstGeom>
        </p:spPr>
      </p:pic>
    </p:spTree>
    <p:custDataLst>
      <p:tags r:id="rId1"/>
    </p:custDataLst>
    <p:extLst>
      <p:ext uri="{BB962C8B-B14F-4D97-AF65-F5344CB8AC3E}">
        <p14:creationId xmlns:p14="http://schemas.microsoft.com/office/powerpoint/2010/main" val="385475926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55"/>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18985</TotalTime>
  <Words>9476</Words>
  <Application>Microsoft Office PowerPoint</Application>
  <PresentationFormat>Grand écran</PresentationFormat>
  <Paragraphs>708</Paragraphs>
  <Slides>55</Slides>
  <Notes>55</Notes>
  <HiddenSlides>3</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55</vt:i4>
      </vt:variant>
    </vt:vector>
  </HeadingPairs>
  <TitlesOfParts>
    <vt:vector size="62" baseType="lpstr">
      <vt:lpstr>Amazon Ember</vt:lpstr>
      <vt:lpstr>Amazon Ember Light</vt:lpstr>
      <vt:lpstr>Arial</vt:lpstr>
      <vt:lpstr>Calibri</vt:lpstr>
      <vt:lpstr>Helvetica Neue</vt:lpstr>
      <vt:lpstr>Helvetica Neue LT Std 65 Medium</vt:lpstr>
      <vt:lpstr>Office Theme</vt:lpstr>
      <vt:lpstr>Module 2, Section 2:                        AWS Core Services - Storage</vt:lpstr>
      <vt:lpstr>Contenu de ce module</vt:lpstr>
      <vt:lpstr>Objectif de ce module</vt:lpstr>
      <vt:lpstr>Section 2:  Introduction au services de stockage AWS</vt:lpstr>
      <vt:lpstr>Core AWS Services</vt:lpstr>
      <vt:lpstr>Part 1:  Amazon Elastic Block Store  (Amazon EBS)</vt:lpstr>
      <vt:lpstr>Storage</vt:lpstr>
      <vt:lpstr>AWS Storage Options: Block vs. Stockage objet</vt:lpstr>
      <vt:lpstr>Amazon EBS</vt:lpstr>
      <vt:lpstr>Types de volumes Amazon EBS</vt:lpstr>
      <vt:lpstr>Types de volumes Amazon EBS</vt:lpstr>
      <vt:lpstr>Amazon EBS</vt:lpstr>
      <vt:lpstr>Amazon EBS: Volumes and IOPS</vt:lpstr>
      <vt:lpstr>Amazon EBS: Snapshots and Data Transfer</vt:lpstr>
      <vt:lpstr>Résumé</vt:lpstr>
      <vt:lpstr>Amazon EBS Demo</vt:lpstr>
      <vt:lpstr>Module 2, Section 2, Lab 2:  Working with Amazon EBS</vt:lpstr>
      <vt:lpstr>Lab 2 Scenario</vt:lpstr>
      <vt:lpstr>Lab 2: Tasks</vt:lpstr>
      <vt:lpstr>Lab 2: Final Product</vt:lpstr>
      <vt:lpstr>Part 2:  Amazon Simple Storage Service (Amazon S3)</vt:lpstr>
      <vt:lpstr>Storage</vt:lpstr>
      <vt:lpstr>Amazon S3</vt:lpstr>
      <vt:lpstr>Amazon S3 Storage Classes</vt:lpstr>
      <vt:lpstr>Amazon S3</vt:lpstr>
      <vt:lpstr>Données stockées de manière redondante dans la région</vt:lpstr>
      <vt:lpstr>Conçu pour une mise à l'échelle transparente</vt:lpstr>
      <vt:lpstr>Accédez aux données n'importe où</vt:lpstr>
      <vt:lpstr>Cas d'utilisation courants</vt:lpstr>
      <vt:lpstr>Tarification d'Amazon S3</vt:lpstr>
      <vt:lpstr>Amazon S3 : tarification du stockage</vt:lpstr>
      <vt:lpstr>Amazon S3 : tarification du stockage</vt:lpstr>
      <vt:lpstr>In Review</vt:lpstr>
      <vt:lpstr>Amazon S3 Demo</vt:lpstr>
      <vt:lpstr>Part 3:  Amazon Elastic File System  (Amazon EFS)</vt:lpstr>
      <vt:lpstr>Storage</vt:lpstr>
      <vt:lpstr>Fonctionnalités Amazon EFS</vt:lpstr>
      <vt:lpstr>Amazon EFS Architecture</vt:lpstr>
      <vt:lpstr>Amazon EFS Implementation</vt:lpstr>
      <vt:lpstr>Amazon EFS Resources</vt:lpstr>
      <vt:lpstr>Amazon EFS Review</vt:lpstr>
      <vt:lpstr>Amazon EFS Demo</vt:lpstr>
      <vt:lpstr>Part 4:  Amazon Glacier</vt:lpstr>
      <vt:lpstr>Storage</vt:lpstr>
      <vt:lpstr>Amazon Glacier Review</vt:lpstr>
      <vt:lpstr>Using Amazon Glacier</vt:lpstr>
      <vt:lpstr>Lifecycle Policies</vt:lpstr>
      <vt:lpstr>Storage Comparison</vt:lpstr>
      <vt:lpstr>Server-Side Encryption</vt:lpstr>
      <vt:lpstr>Security with Amazon Glacier</vt:lpstr>
      <vt:lpstr>In Review</vt:lpstr>
      <vt:lpstr>Amazon Glacier Demo</vt:lpstr>
      <vt:lpstr>Section 2.0.2 Review:                                                      </vt:lpstr>
      <vt:lpstr>Up Next: Unit 2.03 – AWS Core Services - VPC </vt:lpstr>
      <vt:lpstr>Thanks for participating!</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1.0.18</cp:keywords>
  <dc:description/>
  <cp:lastModifiedBy>Frazer Sado</cp:lastModifiedBy>
  <cp:revision>346</cp:revision>
  <cp:lastPrinted>2017-08-03T20:30:13Z</cp:lastPrinted>
  <dcterms:created xsi:type="dcterms:W3CDTF">2017-05-11T23:06:57Z</dcterms:created>
  <dcterms:modified xsi:type="dcterms:W3CDTF">2021-09-03T10:20:12Z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2FD49365-F3E9-4446-BD9B-F3C39ADF159E</vt:lpwstr>
  </property>
  <property fmtid="{D5CDD505-2E9C-101B-9397-08002B2CF9AE}" pid="3" name="ArticulatePath">
    <vt:lpwstr>22P-Storage</vt:lpwstr>
  </property>
</Properties>
</file>

<file path=docProps/thumbnail.jpeg>
</file>